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sldIdLst>
    <p:sldId id="256" r:id="rId2"/>
    <p:sldId id="283" r:id="rId3"/>
    <p:sldId id="284" r:id="rId4"/>
    <p:sldId id="285" r:id="rId5"/>
    <p:sldId id="286" r:id="rId6"/>
    <p:sldId id="287" r:id="rId7"/>
    <p:sldId id="262" r:id="rId8"/>
    <p:sldId id="288" r:id="rId9"/>
    <p:sldId id="289" r:id="rId10"/>
    <p:sldId id="290" r:id="rId11"/>
    <p:sldId id="263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546438274163108"/>
          <c:y val="0.14623305648437793"/>
          <c:w val="0.60992371567589176"/>
          <c:h val="0.6042541257685255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10 ч.</c:v>
                </c:pt>
                <c:pt idx="1">
                  <c:v>36 ч.</c:v>
                </c:pt>
                <c:pt idx="2">
                  <c:v>48 ч.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0.65000000000000058</c:v>
                </c:pt>
                <c:pt idx="1">
                  <c:v>0.55000000000000004</c:v>
                </c:pt>
                <c:pt idx="2">
                  <c:v>0.25</c:v>
                </c:pt>
                <c:pt idx="3" formatCode="General">
                  <c:v>0</c:v>
                </c:pt>
              </c:numCache>
            </c:numRef>
          </c:val>
        </c:ser>
        <c:overlap val="100"/>
        <c:axId val="96142464"/>
        <c:axId val="122686080"/>
      </c:barChart>
      <c:catAx>
        <c:axId val="96142464"/>
        <c:scaling>
          <c:orientation val="minMax"/>
        </c:scaling>
        <c:axPos val="b"/>
        <c:tickLblPos val="nextTo"/>
        <c:crossAx val="122686080"/>
        <c:crosses val="autoZero"/>
        <c:auto val="1"/>
        <c:lblAlgn val="ctr"/>
        <c:lblOffset val="100"/>
      </c:catAx>
      <c:valAx>
        <c:axId val="122686080"/>
        <c:scaling>
          <c:orientation val="minMax"/>
        </c:scaling>
        <c:axPos val="l"/>
        <c:majorGridlines/>
        <c:numFmt formatCode="0%" sourceLinked="1"/>
        <c:tickLblPos val="nextTo"/>
        <c:crossAx val="9614246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88C1A-9E1B-40C7-9E24-64BA0CB1DB5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40CC-3123-4D21-B9E6-C9B79CA81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6ABD81-5816-4EC0-9AD9-DEFAE64BBE0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6E22D8-E0BC-454B-A32E-238589F4E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D81-5816-4EC0-9AD9-DEFAE64BBE0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22D8-E0BC-454B-A32E-238589F4E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D81-5816-4EC0-9AD9-DEFAE64BBE0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22D8-E0BC-454B-A32E-238589F4E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6ABD81-5816-4EC0-9AD9-DEFAE64BBE0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6E22D8-E0BC-454B-A32E-238589F4E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6ABD81-5816-4EC0-9AD9-DEFAE64BBE0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6E22D8-E0BC-454B-A32E-238589F4E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D81-5816-4EC0-9AD9-DEFAE64BBE0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22D8-E0BC-454B-A32E-238589F4E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D81-5816-4EC0-9AD9-DEFAE64BBE0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22D8-E0BC-454B-A32E-238589F4E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6ABD81-5816-4EC0-9AD9-DEFAE64BBE0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6E22D8-E0BC-454B-A32E-238589F4E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D81-5816-4EC0-9AD9-DEFAE64BBE0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22D8-E0BC-454B-A32E-238589F4E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6ABD81-5816-4EC0-9AD9-DEFAE64BBE0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6E22D8-E0BC-454B-A32E-238589F4E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6ABD81-5816-4EC0-9AD9-DEFAE64BBE0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6E22D8-E0BC-454B-A32E-238589F4E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6ABD81-5816-4EC0-9AD9-DEFAE64BBE0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6E22D8-E0BC-454B-A32E-238589F4E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0"/>
            <a:ext cx="7358114" cy="528638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Методы и приемы индивидуальной педагогической помощи в обучении и выполнении домашних заданий</a:t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1104190" flipV="1">
            <a:off x="4305449" y="4811964"/>
            <a:ext cx="4226691" cy="15603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Подготовила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воспитатель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группы №2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Смолякова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И.Н.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Рисунок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86322"/>
            <a:ext cx="328614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972050"/>
            <a:ext cx="17430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0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выполнении домашних заданий воспитателю  необходимо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«Озвучить» что надо делать и каким образом.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Объяснить ребенку задание и если он не понял прорешать похожее задание.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Инструкции должны быть четкими и краткими, не более 10 слов. В противном случае ребенок не поймет и не запомнит.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Учитывать последовательность видов деятельности.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Учитывать особенности каждого ребенка.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ребенку понять, что учебная деятельность поможет ему проявить себя и добиться успеха.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Выбрать правильную форму поведения.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20858072">
            <a:off x="354620" y="762376"/>
            <a:ext cx="2576167" cy="19145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Окрики и наказания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949676">
            <a:off x="1063474" y="2936381"/>
            <a:ext cx="270062" cy="1549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8945050">
            <a:off x="3323331" y="2007730"/>
            <a:ext cx="333799" cy="1775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5798632">
            <a:off x="3985473" y="-100822"/>
            <a:ext cx="195644" cy="2178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57158" y="4714884"/>
            <a:ext cx="2643206" cy="17859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Негативное отношение к учебному процессу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00430" y="3357562"/>
            <a:ext cx="4286280" cy="27146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Могут способствовать формированию и закреплению отрицательных качеств ребенка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86380" y="500042"/>
            <a:ext cx="2643206" cy="2000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Не дадут желаемых результатов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636"/>
            <a:ext cx="600079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14290"/>
            <a:ext cx="8501122" cy="4832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Систематическое  выполнение домашних заданий: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активизирует мыслительную деятельность, </a:t>
            </a: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способствует воспитанию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самостоятельности, ответственности и добросовестности. </a:t>
            </a: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Её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не только расширение и углубление знаний и умений,  но и развитие индивидуальных   способностей  воспитанников в разных предметных областях, а главное познавательных интересов и положительных мотивов к какой-то конкретной дисциплине.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8786842" cy="68634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процессы, определяющие движение по направлению к поставленной цели, а также факторы: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нешние;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внутренние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Факторы влияют на активность или пассивность поведения.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Рисунок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72008"/>
            <a:ext cx="1676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214290"/>
            <a:ext cx="8501122" cy="64940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Внешней мотивацией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 называют использование внешних стимулов, подход «кнута и пряника».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Внутренняя мотивация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предполагает развитие собственных мотивов воспитанников, в первую очередь – самоуважения в деятельности, познавательных и социальных мотивов.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Рисунок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357694"/>
            <a:ext cx="328614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65683"/>
            <a:ext cx="4357718" cy="38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2" y="214290"/>
            <a:ext cx="857256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формирования уверенности и возникновения у воспитанников мотивации достижения воспитателя особенно важно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Создавать атмосферу доверия между воспитанником и воспитателем.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Быть заинтересованным в успехах детей, иметь авторитет.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Видеть индивидуальность каждого воспитанника и мотивировать его, опираясь на уже имеющиеся у ребенка мотивы.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Сделать деятельность воспитанника определенной и понятной.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Обеспечивать у воспитанника ощущение продвижения вперед, переживание успеха в деятельности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214291"/>
            <a:ext cx="8501122" cy="69546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Методы и приемы обучения: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словесные</a:t>
            </a:r>
            <a:r>
              <a:rPr lang="ru-RU" sz="3600" dirty="0" smtClean="0"/>
              <a:t> (беседа, вопросы, указания, пояснения);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наглядные</a:t>
            </a:r>
            <a:r>
              <a:rPr lang="ru-RU" sz="3600" dirty="0" smtClean="0"/>
              <a:t> (показ);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игровые</a:t>
            </a:r>
            <a:r>
              <a:rPr lang="ru-RU" sz="3600" dirty="0" smtClean="0"/>
              <a:t> (сюрпризные моменты);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практические</a:t>
            </a:r>
            <a:r>
              <a:rPr lang="ru-RU" sz="3600" dirty="0" smtClean="0"/>
              <a:t> (упражнения, приемы навыков и умений);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индивидуальная помощь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/>
          </a:p>
          <a:p>
            <a:pPr>
              <a:buFont typeface="Arial" pitchFamily="34" charset="0"/>
              <a:buChar char="•"/>
            </a:pPr>
            <a:endParaRPr lang="ru-RU" sz="3600" dirty="0" smtClean="0"/>
          </a:p>
          <a:p>
            <a:pPr>
              <a:buFont typeface="Arial" pitchFamily="34" charset="0"/>
              <a:buChar char="•"/>
            </a:pPr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500306"/>
            <a:ext cx="562770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Организация выполнения домашних заданий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</a:rPr>
              <a:t>Организация внешней среды ребенка.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</a:rPr>
              <a:t>Рабочее место ребенка.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</a:rPr>
              <a:t> Режимные моменты.</a:t>
            </a:r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643314"/>
            <a:ext cx="2286016" cy="279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071834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214950"/>
            <a:ext cx="8143932" cy="91121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285852" y="714356"/>
            <a:ext cx="6858048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Системность подачи информации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71736" y="4143380"/>
            <a:ext cx="3857652" cy="135732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Облегчает поиск необходимой информации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1240223">
            <a:off x="275663" y="2283731"/>
            <a:ext cx="3180520" cy="168101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Создает системно организованную память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0139238">
            <a:off x="5512410" y="2341012"/>
            <a:ext cx="3357586" cy="14742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Развивает мышление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2658876">
            <a:off x="2446574" y="1383596"/>
            <a:ext cx="269200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1571612"/>
            <a:ext cx="357190" cy="233573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9096644">
            <a:off x="6014541" y="1374897"/>
            <a:ext cx="288642" cy="117159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1857388" cy="22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0"/>
            <a:ext cx="850112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 требования  к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выполнению домашних заданий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правило.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Воспитаннику  необходимо знать, что процесс осмысления и усвоения знаний должен носить рассредоточенный характер. </a:t>
            </a:r>
            <a:r>
              <a:rPr lang="ru-RU" sz="2000" dirty="0" smtClean="0"/>
              <a:t>Это значит, что для всестороннего осмысления и прочного усвоения программного материала следует вдумчиво учить уроки не в один присест, а обращаться к их изучению несколько раз в течение некоторого времени.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правило.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Домашние задания необходимо выполнять в день их получения. В течение первых 10 ч после запоминания пропадает 65 % полученной информации. Далее интенсивность забывания снижается и к концу вторых суток пропадает еще 10% информации. Таким образом, через два дня в памяти человека остается только 25% того, что он запомнил ранее.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42976" y="4214818"/>
          <a:ext cx="5929354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Рисунок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857760"/>
            <a:ext cx="542928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429684" cy="478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правило.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 письменных заданий нужно начинать с повторения теоретического материала, т.е. с работы над учебником.</a:t>
            </a:r>
            <a:endParaRPr lang="ru-RU" dirty="0" smtClean="0">
              <a:latin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4правило.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Приступая к подготовке домашних заданий, обязательно нужно создать психологический настрой на их аккуратное выполнение и прочное усвоение изученного материала.</a:t>
            </a:r>
            <a:endParaRPr lang="ru-RU" dirty="0" smtClean="0">
              <a:latin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правило.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 подготовкой домашних заданий по отдельным предметам необходимо делать перерыв в 10 – 12 минут для отдыха и психологического переключения на другой вид деятельности.</a:t>
            </a:r>
            <a:endParaRPr lang="ru-RU" dirty="0" smtClean="0">
              <a:latin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правило.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перерывов между подготовкой домашних заданий по отдельным предметам нельзя подвергать ребенка сильным внешним воздействиям, в частности, смотреть телепередачи.</a:t>
            </a:r>
            <a:endParaRPr lang="ru-RU" dirty="0" smtClean="0">
              <a:latin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правило.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важно, чтобы домашние задания выполнялись ежедневно в одно и то же время и на постоянном месте.</a:t>
            </a:r>
            <a:endParaRPr lang="ru-RU" dirty="0" smtClean="0">
              <a:latin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правило.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Весьма полезно, чтобы  воспитанник  непосредственно перед сном уделяли 8 – 10 мин беглому просмотру (повторению) изучаемого материала по учебникам и, не подвергая себя никаким дополнительным раздражениям, в спокойном состоянии ложились спать.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776</TotalTime>
  <Words>647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                          Методы и приемы индивидуальной педагогической помощи в обучении и выполнении домашних заданий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TENSOR</dc:creator>
  <cp:lastModifiedBy>TENSOR</cp:lastModifiedBy>
  <cp:revision>84</cp:revision>
  <dcterms:created xsi:type="dcterms:W3CDTF">2009-06-02T12:17:27Z</dcterms:created>
  <dcterms:modified xsi:type="dcterms:W3CDTF">2013-01-30T16:40:16Z</dcterms:modified>
</cp:coreProperties>
</file>