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colors1.xml" ContentType="application/vnd.openxmlformats-officedocument.drawingml.diagramColors+xml"/>
  <Override PartName="/ppt/diagrams/quickStyle1.xml" ContentType="application/vnd.openxmlformats-officedocument.drawingml.diagramStyl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4" r:id="rId18"/>
    <p:sldId id="275" r:id="rId19"/>
    <p:sldId id="276" r:id="rId20"/>
    <p:sldId id="277" r:id="rId21"/>
    <p:sldId id="278" r:id="rId22"/>
    <p:sldId id="279" r:id="rId23"/>
  </p:sldIdLst>
  <p:sldSz type="screen4x3" cy="6858000" cx="9144000"/>
  <p:notesSz cx="6858000" cy="9144000"/>
  <p:defaultTextStyle>
    <a:defPPr>
      <a:defRPr lang="ru-RU"/>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xmlns:r="http://schemas.openxmlformats.org/officeDocument/2006/relationships" xmlns:a="http://schemas.openxmlformats.org/drawingml/2006/main">
  <p:cmAuthor id="0" name="*" initials="*" lastIdx="0" clrIdx="0"/>
</p:cmAuthorLst>
</file>

<file path=ppt/presProps.xml><?xml version="1.0" encoding="utf-8"?>
<p:presentationPr xmlns:p="http://schemas.openxmlformats.org/presentationml/2006/main" xmlns:r="http://schemas.openxmlformats.org/officeDocument/2006/relationships" xmlns:a="http://schemas.openxmlformats.org/drawingml/2006/main">
  <p:showPr>
    <p:browse showScrollbar="0"/>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575" autoAdjust="0"/>
    <p:restoredTop sz="94717" autoAdjust="0"/>
  </p:normalViewPr>
  <p:slideViewPr>
    <p:cSldViewPr>
      <p:cViewPr varScale="1">
        <p:scale>
          <a:sx n="67" d="100"/>
          <a:sy n="67" d="100"/>
        </p:scale>
        <p:origin x="-6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tableStyles" Target="tableStyle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commentAuthors" Target="commentAuthors.xml"/><Relationship Id="rId2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C1F8D6-CEBD-4797-B5E5-F7A0F65EC70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37A3CD0A-B42F-4AA8-A058-D7149DBE8E6F}">
      <dgm:prSet phldrT="[Текст]" custT="1"/>
      <dgm:spPr/>
      <dgm:t>
        <a:bodyPr/>
        <a:lstStyle/>
        <a:p>
          <a:r>
            <a:rPr lang="ru-RU" sz="2400" dirty="0" smtClean="0"/>
            <a:t>работа по нравственному воспитанию осуществляется целенаправленно в соответствии с намеченным планом</a:t>
          </a:r>
          <a:endParaRPr lang="ru-RU" sz="2400" dirty="0"/>
        </a:p>
      </dgm:t>
    </dgm:pt>
    <dgm:pt modelId="{7F89BA85-9659-4ACB-B890-E4B5A8F49BFA}" type="parTrans" cxnId="{97DC4200-2507-45B1-94C2-778CDA29A3C3}">
      <dgm:prSet/>
      <dgm:spPr/>
      <dgm:t>
        <a:bodyPr/>
        <a:lstStyle/>
        <a:p>
          <a:endParaRPr lang="ru-RU"/>
        </a:p>
      </dgm:t>
    </dgm:pt>
    <dgm:pt modelId="{7329F641-D7BC-4C92-9D4F-820E2CC6E799}" type="sibTrans" cxnId="{97DC4200-2507-45B1-94C2-778CDA29A3C3}">
      <dgm:prSet/>
      <dgm:spPr/>
      <dgm:t>
        <a:bodyPr/>
        <a:lstStyle/>
        <a:p>
          <a:endParaRPr lang="ru-RU"/>
        </a:p>
      </dgm:t>
    </dgm:pt>
    <dgm:pt modelId="{ACD7736E-DE0F-41FF-B866-252E70C0F5FB}">
      <dgm:prSet phldrT="[Текст]" custT="1"/>
      <dgm:spPr/>
      <dgm:t>
        <a:bodyPr/>
        <a:lstStyle/>
        <a:p>
          <a:r>
            <a:rPr lang="ru-RU" sz="2400" dirty="0" smtClean="0"/>
            <a:t>будут учитываться индивидуальные и возрастные особенности детей</a:t>
          </a:r>
          <a:endParaRPr lang="ru-RU" sz="2400" dirty="0"/>
        </a:p>
      </dgm:t>
    </dgm:pt>
    <dgm:pt modelId="{28E87ED5-8193-447D-87A1-80CA4541B329}" type="parTrans" cxnId="{298F960D-4F3C-4032-8D4E-F04D9C2311AA}">
      <dgm:prSet/>
      <dgm:spPr/>
      <dgm:t>
        <a:bodyPr/>
        <a:lstStyle/>
        <a:p>
          <a:endParaRPr lang="ru-RU"/>
        </a:p>
      </dgm:t>
    </dgm:pt>
    <dgm:pt modelId="{0CED52C5-AA07-49DD-853F-4CB162EAE2CB}" type="sibTrans" cxnId="{298F960D-4F3C-4032-8D4E-F04D9C2311AA}">
      <dgm:prSet/>
      <dgm:spPr/>
      <dgm:t>
        <a:bodyPr/>
        <a:lstStyle/>
        <a:p>
          <a:endParaRPr lang="ru-RU"/>
        </a:p>
      </dgm:t>
    </dgm:pt>
    <dgm:pt modelId="{CC2DB6C4-9F32-49C9-AD4C-0C8A865DA391}" type="pres">
      <dgm:prSet presAssocID="{DAC1F8D6-CEBD-4797-B5E5-F7A0F65EC703}" presName="linear" presStyleCnt="0">
        <dgm:presLayoutVars>
          <dgm:dir/>
          <dgm:animLvl val="lvl"/>
          <dgm:resizeHandles val="exact"/>
        </dgm:presLayoutVars>
      </dgm:prSet>
      <dgm:spPr/>
      <dgm:t>
        <a:bodyPr/>
        <a:lstStyle/>
        <a:p>
          <a:endParaRPr lang="ru-RU"/>
        </a:p>
      </dgm:t>
    </dgm:pt>
    <dgm:pt modelId="{56DEF5A7-3C91-4CF0-9D52-12AD63561ABF}" type="pres">
      <dgm:prSet presAssocID="{37A3CD0A-B42F-4AA8-A058-D7149DBE8E6F}" presName="parentLin" presStyleCnt="0"/>
      <dgm:spPr/>
    </dgm:pt>
    <dgm:pt modelId="{D4FE60E4-2F92-4FF7-BD3D-3E5AA9A91C0B}" type="pres">
      <dgm:prSet presAssocID="{37A3CD0A-B42F-4AA8-A058-D7149DBE8E6F}" presName="parentLeftMargin" presStyleLbl="node1" presStyleIdx="0" presStyleCnt="2"/>
      <dgm:spPr/>
      <dgm:t>
        <a:bodyPr/>
        <a:lstStyle/>
        <a:p>
          <a:endParaRPr lang="ru-RU"/>
        </a:p>
      </dgm:t>
    </dgm:pt>
    <dgm:pt modelId="{1429B417-6AC1-4DC2-AA08-54BB354B2908}" type="pres">
      <dgm:prSet presAssocID="{37A3CD0A-B42F-4AA8-A058-D7149DBE8E6F}" presName="parentText" presStyleLbl="node1" presStyleIdx="0" presStyleCnt="2" custScaleX="142857" custScaleY="259662" custLinFactNeighborX="-14069" custLinFactNeighborY="12513">
        <dgm:presLayoutVars>
          <dgm:chMax val="0"/>
          <dgm:bulletEnabled val="1"/>
        </dgm:presLayoutVars>
      </dgm:prSet>
      <dgm:spPr/>
      <dgm:t>
        <a:bodyPr/>
        <a:lstStyle/>
        <a:p>
          <a:endParaRPr lang="ru-RU"/>
        </a:p>
      </dgm:t>
    </dgm:pt>
    <dgm:pt modelId="{1C78B418-B51E-46F0-B55C-96E86375073D}" type="pres">
      <dgm:prSet presAssocID="{37A3CD0A-B42F-4AA8-A058-D7149DBE8E6F}" presName="negativeSpace" presStyleCnt="0"/>
      <dgm:spPr/>
    </dgm:pt>
    <dgm:pt modelId="{72A49350-7569-410E-862B-0E76653BF8EF}" type="pres">
      <dgm:prSet presAssocID="{37A3CD0A-B42F-4AA8-A058-D7149DBE8E6F}" presName="childText" presStyleLbl="conFgAcc1" presStyleIdx="0" presStyleCnt="2">
        <dgm:presLayoutVars>
          <dgm:bulletEnabled val="1"/>
        </dgm:presLayoutVars>
      </dgm:prSet>
      <dgm:spPr/>
    </dgm:pt>
    <dgm:pt modelId="{DCD7025C-E229-412B-9336-0792A160AE49}" type="pres">
      <dgm:prSet presAssocID="{7329F641-D7BC-4C92-9D4F-820E2CC6E799}" presName="spaceBetweenRectangles" presStyleCnt="0"/>
      <dgm:spPr/>
    </dgm:pt>
    <dgm:pt modelId="{6E51D589-D9F7-459D-BB9E-141A9B26ED34}" type="pres">
      <dgm:prSet presAssocID="{ACD7736E-DE0F-41FF-B866-252E70C0F5FB}" presName="parentLin" presStyleCnt="0"/>
      <dgm:spPr/>
    </dgm:pt>
    <dgm:pt modelId="{A965A5DE-99AD-4555-8C6F-4FCBA348FA51}" type="pres">
      <dgm:prSet presAssocID="{ACD7736E-DE0F-41FF-B866-252E70C0F5FB}" presName="parentLeftMargin" presStyleLbl="node1" presStyleIdx="0" presStyleCnt="2"/>
      <dgm:spPr/>
      <dgm:t>
        <a:bodyPr/>
        <a:lstStyle/>
        <a:p>
          <a:endParaRPr lang="ru-RU"/>
        </a:p>
      </dgm:t>
    </dgm:pt>
    <dgm:pt modelId="{36EA4655-8CFE-4837-8695-87C71FC432D0}" type="pres">
      <dgm:prSet presAssocID="{ACD7736E-DE0F-41FF-B866-252E70C0F5FB}" presName="parentText" presStyleLbl="node1" presStyleIdx="1" presStyleCnt="2" custScaleX="142857" custScaleY="280793" custLinFactX="28683" custLinFactNeighborX="100000" custLinFactNeighborY="-9146">
        <dgm:presLayoutVars>
          <dgm:chMax val="0"/>
          <dgm:bulletEnabled val="1"/>
        </dgm:presLayoutVars>
      </dgm:prSet>
      <dgm:spPr/>
      <dgm:t>
        <a:bodyPr/>
        <a:lstStyle/>
        <a:p>
          <a:endParaRPr lang="ru-RU"/>
        </a:p>
      </dgm:t>
    </dgm:pt>
    <dgm:pt modelId="{8B7303D5-8A20-42A0-90DD-5176D27986DB}" type="pres">
      <dgm:prSet presAssocID="{ACD7736E-DE0F-41FF-B866-252E70C0F5FB}" presName="negativeSpace" presStyleCnt="0"/>
      <dgm:spPr/>
    </dgm:pt>
    <dgm:pt modelId="{9CA770E4-89C6-4F23-B0E1-5F6E7DFA4F95}" type="pres">
      <dgm:prSet presAssocID="{ACD7736E-DE0F-41FF-B866-252E70C0F5FB}" presName="childText" presStyleLbl="conFgAcc1" presStyleIdx="1" presStyleCnt="2" custFlipVert="1" custScaleY="20159">
        <dgm:presLayoutVars>
          <dgm:bulletEnabled val="1"/>
        </dgm:presLayoutVars>
      </dgm:prSet>
      <dgm:spPr/>
    </dgm:pt>
  </dgm:ptLst>
  <dgm:cxnLst>
    <dgm:cxn modelId="{30258ABF-4296-4359-9BFB-7F0B480910F6}" type="presOf" srcId="{ACD7736E-DE0F-41FF-B866-252E70C0F5FB}" destId="{A965A5DE-99AD-4555-8C6F-4FCBA348FA51}" srcOrd="0" destOrd="0" presId="urn:microsoft.com/office/officeart/2005/8/layout/list1"/>
    <dgm:cxn modelId="{298F960D-4F3C-4032-8D4E-F04D9C2311AA}" srcId="{DAC1F8D6-CEBD-4797-B5E5-F7A0F65EC703}" destId="{ACD7736E-DE0F-41FF-B866-252E70C0F5FB}" srcOrd="1" destOrd="0" parTransId="{28E87ED5-8193-447D-87A1-80CA4541B329}" sibTransId="{0CED52C5-AA07-49DD-853F-4CB162EAE2CB}"/>
    <dgm:cxn modelId="{85613E33-2245-47ED-9850-83954FE799AC}" type="presOf" srcId="{ACD7736E-DE0F-41FF-B866-252E70C0F5FB}" destId="{36EA4655-8CFE-4837-8695-87C71FC432D0}" srcOrd="1" destOrd="0" presId="urn:microsoft.com/office/officeart/2005/8/layout/list1"/>
    <dgm:cxn modelId="{EE1356C1-ED6A-401C-925D-225D630B8816}" type="presOf" srcId="{37A3CD0A-B42F-4AA8-A058-D7149DBE8E6F}" destId="{1429B417-6AC1-4DC2-AA08-54BB354B2908}" srcOrd="1" destOrd="0" presId="urn:microsoft.com/office/officeart/2005/8/layout/list1"/>
    <dgm:cxn modelId="{64985AA4-27B0-481F-A4E7-ED50C62C9D52}" type="presOf" srcId="{DAC1F8D6-CEBD-4797-B5E5-F7A0F65EC703}" destId="{CC2DB6C4-9F32-49C9-AD4C-0C8A865DA391}" srcOrd="0" destOrd="0" presId="urn:microsoft.com/office/officeart/2005/8/layout/list1"/>
    <dgm:cxn modelId="{C77D2748-A4A4-4711-BFAE-F4C8E10491F5}" type="presOf" srcId="{37A3CD0A-B42F-4AA8-A058-D7149DBE8E6F}" destId="{D4FE60E4-2F92-4FF7-BD3D-3E5AA9A91C0B}" srcOrd="0" destOrd="0" presId="urn:microsoft.com/office/officeart/2005/8/layout/list1"/>
    <dgm:cxn modelId="{97DC4200-2507-45B1-94C2-778CDA29A3C3}" srcId="{DAC1F8D6-CEBD-4797-B5E5-F7A0F65EC703}" destId="{37A3CD0A-B42F-4AA8-A058-D7149DBE8E6F}" srcOrd="0" destOrd="0" parTransId="{7F89BA85-9659-4ACB-B890-E4B5A8F49BFA}" sibTransId="{7329F641-D7BC-4C92-9D4F-820E2CC6E799}"/>
    <dgm:cxn modelId="{EE8A5D96-41DA-4B20-B125-B5244F836A94}" type="presParOf" srcId="{CC2DB6C4-9F32-49C9-AD4C-0C8A865DA391}" destId="{56DEF5A7-3C91-4CF0-9D52-12AD63561ABF}" srcOrd="0" destOrd="0" presId="urn:microsoft.com/office/officeart/2005/8/layout/list1"/>
    <dgm:cxn modelId="{98884C1E-B9A8-4045-96D9-D986B10A979B}" type="presParOf" srcId="{56DEF5A7-3C91-4CF0-9D52-12AD63561ABF}" destId="{D4FE60E4-2F92-4FF7-BD3D-3E5AA9A91C0B}" srcOrd="0" destOrd="0" presId="urn:microsoft.com/office/officeart/2005/8/layout/list1"/>
    <dgm:cxn modelId="{DBA658FC-9A15-46F2-8D88-5D85BE1E40B4}" type="presParOf" srcId="{56DEF5A7-3C91-4CF0-9D52-12AD63561ABF}" destId="{1429B417-6AC1-4DC2-AA08-54BB354B2908}" srcOrd="1" destOrd="0" presId="urn:microsoft.com/office/officeart/2005/8/layout/list1"/>
    <dgm:cxn modelId="{9EDBBFBB-0109-4DFE-A7F4-680527ED9C13}" type="presParOf" srcId="{CC2DB6C4-9F32-49C9-AD4C-0C8A865DA391}" destId="{1C78B418-B51E-46F0-B55C-96E86375073D}" srcOrd="1" destOrd="0" presId="urn:microsoft.com/office/officeart/2005/8/layout/list1"/>
    <dgm:cxn modelId="{9C1824EF-6E53-4BDA-B5E0-2371C1EC9A0A}" type="presParOf" srcId="{CC2DB6C4-9F32-49C9-AD4C-0C8A865DA391}" destId="{72A49350-7569-410E-862B-0E76653BF8EF}" srcOrd="2" destOrd="0" presId="urn:microsoft.com/office/officeart/2005/8/layout/list1"/>
    <dgm:cxn modelId="{C464979C-4A3C-4A73-BD91-B0186EDC5C26}" type="presParOf" srcId="{CC2DB6C4-9F32-49C9-AD4C-0C8A865DA391}" destId="{DCD7025C-E229-412B-9336-0792A160AE49}" srcOrd="3" destOrd="0" presId="urn:microsoft.com/office/officeart/2005/8/layout/list1"/>
    <dgm:cxn modelId="{AC64DC64-2443-4FAC-A093-B51408F1977B}" type="presParOf" srcId="{CC2DB6C4-9F32-49C9-AD4C-0C8A865DA391}" destId="{6E51D589-D9F7-459D-BB9E-141A9B26ED34}" srcOrd="4" destOrd="0" presId="urn:microsoft.com/office/officeart/2005/8/layout/list1"/>
    <dgm:cxn modelId="{7A6C703A-D259-4F5D-9BDE-58B9A6EE78BC}" type="presParOf" srcId="{6E51D589-D9F7-459D-BB9E-141A9B26ED34}" destId="{A965A5DE-99AD-4555-8C6F-4FCBA348FA51}" srcOrd="0" destOrd="0" presId="urn:microsoft.com/office/officeart/2005/8/layout/list1"/>
    <dgm:cxn modelId="{B22F149E-FECD-43A3-949C-26783AD607F0}" type="presParOf" srcId="{6E51D589-D9F7-459D-BB9E-141A9B26ED34}" destId="{36EA4655-8CFE-4837-8695-87C71FC432D0}" srcOrd="1" destOrd="0" presId="urn:microsoft.com/office/officeart/2005/8/layout/list1"/>
    <dgm:cxn modelId="{41E38308-7685-48C7-B93E-3809CEF04D4D}" type="presParOf" srcId="{CC2DB6C4-9F32-49C9-AD4C-0C8A865DA391}" destId="{8B7303D5-8A20-42A0-90DD-5176D27986DB}" srcOrd="5" destOrd="0" presId="urn:microsoft.com/office/officeart/2005/8/layout/list1"/>
    <dgm:cxn modelId="{970C2953-ED95-48DC-A86F-69A56A80F0F4}" type="presParOf" srcId="{CC2DB6C4-9F32-49C9-AD4C-0C8A865DA391}" destId="{9CA770E4-89C6-4F23-B0E1-5F6E7DFA4F95}" srcOrd="6"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3" name=""/>
        <p:cNvGrpSpPr/>
        <p:nvPr/>
      </p:nvGrpSpPr>
      <p:grpSpPr>
        <a:xfrm>
          <a:off x="0" y="0"/>
          <a:ext cx="0" cy="0"/>
          <a:chOff x="0" y="0"/>
          <a:chExt cx="0" cy="0"/>
        </a:xfrm>
      </p:grpSpPr>
      <p:sp>
        <p:nvSpPr>
          <p:cNvPr id="104868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8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8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Титульный слайд">
    <p:spTree>
      <p:nvGrpSpPr>
        <p:cNvPr id="47" name=""/>
        <p:cNvGrpSpPr/>
        <p:nvPr/>
      </p:nvGrpSpPr>
      <p:grpSpPr>
        <a:xfrm>
          <a:off x="0" y="0"/>
          <a:ext cx="0" cy="0"/>
          <a:chOff x="0" y="0"/>
          <a:chExt cx="0" cy="0"/>
        </a:xfrm>
      </p:grpSpPr>
      <p:sp>
        <p:nvSpPr>
          <p:cNvPr id="1048602" name="Заголовок 1"/>
          <p:cNvSpPr>
            <a:spLocks noGrp="1"/>
          </p:cNvSpPr>
          <p:nvPr>
            <p:ph type="ctrTitle"/>
          </p:nvPr>
        </p:nvSpPr>
        <p:spPr>
          <a:xfrm>
            <a:off x="685800" y="2130425"/>
            <a:ext cx="7772400" cy="1470025"/>
          </a:xfrm>
        </p:spPr>
        <p:txBody>
          <a:bodyPr/>
          <a:p>
            <a:r>
              <a:rPr lang="ru-RU" smtClean="0"/>
              <a:t>Образец заголовка</a:t>
            </a:r>
            <a:endParaRPr lang="ru-RU"/>
          </a:p>
        </p:txBody>
      </p:sp>
      <p:sp>
        <p:nvSpPr>
          <p:cNvPr id="1048603" name="Подзаголовок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ru-RU" smtClean="0"/>
              <a:t>Образец подзаголовка</a:t>
            </a:r>
            <a:endParaRPr lang="ru-RU"/>
          </a:p>
        </p:txBody>
      </p:sp>
      <p:sp>
        <p:nvSpPr>
          <p:cNvPr id="1048604" name="Дата 3"/>
          <p:cNvSpPr>
            <a:spLocks noGrp="1"/>
          </p:cNvSpPr>
          <p:nvPr>
            <p:ph type="dt" sz="half" idx="10"/>
          </p:nvPr>
        </p:nvSpPr>
        <p:spPr/>
        <p:txBody>
          <a:bodyPr/>
          <a:p>
            <a:fld id="{39D55790-3E06-4D47-B227-5662112B8C8C}" type="datetimeFigureOut">
              <a:rPr lang="ru-RU" smtClean="0"/>
              <a:t>27.03.2015</a:t>
            </a:fld>
            <a:endParaRPr lang="ru-RU"/>
          </a:p>
        </p:txBody>
      </p:sp>
      <p:sp>
        <p:nvSpPr>
          <p:cNvPr id="1048605" name="Нижний колонтитул 4"/>
          <p:cNvSpPr>
            <a:spLocks noGrp="1"/>
          </p:cNvSpPr>
          <p:nvPr>
            <p:ph type="ftr" sz="quarter" idx="11"/>
          </p:nvPr>
        </p:nvSpPr>
        <p:spPr/>
        <p:txBody>
          <a:bodyPr/>
          <a:p>
            <a:endParaRPr lang="ru-RU"/>
          </a:p>
        </p:txBody>
      </p:sp>
      <p:sp>
        <p:nvSpPr>
          <p:cNvPr id="1048606" name="Номер слайда 5"/>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Заголовок и вертикальный текст">
    <p:spTree>
      <p:nvGrpSpPr>
        <p:cNvPr id="67" name=""/>
        <p:cNvGrpSpPr/>
        <p:nvPr/>
      </p:nvGrpSpPr>
      <p:grpSpPr>
        <a:xfrm>
          <a:off x="0" y="0"/>
          <a:ext cx="0" cy="0"/>
          <a:chOff x="0" y="0"/>
          <a:chExt cx="0" cy="0"/>
        </a:xfrm>
      </p:grpSpPr>
      <p:sp>
        <p:nvSpPr>
          <p:cNvPr id="1048654" name="Заголовок 1"/>
          <p:cNvSpPr>
            <a:spLocks noGrp="1"/>
          </p:cNvSpPr>
          <p:nvPr>
            <p:ph type="title"/>
          </p:nvPr>
        </p:nvSpPr>
        <p:spPr/>
        <p:txBody>
          <a:bodyPr/>
          <a:p>
            <a:r>
              <a:rPr lang="ru-RU" smtClean="0"/>
              <a:t>Образец заголовка</a:t>
            </a:r>
            <a:endParaRPr lang="ru-RU"/>
          </a:p>
        </p:txBody>
      </p:sp>
      <p:sp>
        <p:nvSpPr>
          <p:cNvPr id="1048655" name="Вертикальный текст 2"/>
          <p:cNvSpPr>
            <a:spLocks noGrp="1"/>
          </p:cNvSpPr>
          <p:nvPr>
            <p:ph type="body" orient="vert" idx="1"/>
          </p:nvPr>
        </p:nvSpPr>
        <p:spPr/>
        <p:txBody>
          <a:bodyPr vert="eaVert"/>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56" name="Дата 3"/>
          <p:cNvSpPr>
            <a:spLocks noGrp="1"/>
          </p:cNvSpPr>
          <p:nvPr>
            <p:ph type="dt" sz="half" idx="10"/>
          </p:nvPr>
        </p:nvSpPr>
        <p:spPr/>
        <p:txBody>
          <a:bodyPr/>
          <a:p>
            <a:fld id="{39D55790-3E06-4D47-B227-5662112B8C8C}" type="datetimeFigureOut">
              <a:rPr lang="ru-RU" smtClean="0"/>
              <a:t>27.03.2015</a:t>
            </a:fld>
            <a:endParaRPr lang="ru-RU"/>
          </a:p>
        </p:txBody>
      </p:sp>
      <p:sp>
        <p:nvSpPr>
          <p:cNvPr id="1048657" name="Нижний колонтитул 4"/>
          <p:cNvSpPr>
            <a:spLocks noGrp="1"/>
          </p:cNvSpPr>
          <p:nvPr>
            <p:ph type="ftr" sz="quarter" idx="11"/>
          </p:nvPr>
        </p:nvSpPr>
        <p:spPr/>
        <p:txBody>
          <a:bodyPr/>
          <a:p>
            <a:endParaRPr lang="ru-RU"/>
          </a:p>
        </p:txBody>
      </p:sp>
      <p:sp>
        <p:nvSpPr>
          <p:cNvPr id="1048658" name="Номер слайда 5"/>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Вертикальный заголовок и текст">
    <p:spTree>
      <p:nvGrpSpPr>
        <p:cNvPr id="66" name=""/>
        <p:cNvGrpSpPr/>
        <p:nvPr/>
      </p:nvGrpSpPr>
      <p:grpSpPr>
        <a:xfrm>
          <a:off x="0" y="0"/>
          <a:ext cx="0" cy="0"/>
          <a:chOff x="0" y="0"/>
          <a:chExt cx="0" cy="0"/>
        </a:xfrm>
      </p:grpSpPr>
      <p:sp>
        <p:nvSpPr>
          <p:cNvPr id="1048649" name="Вертикальный заголовок 1"/>
          <p:cNvSpPr>
            <a:spLocks noGrp="1"/>
          </p:cNvSpPr>
          <p:nvPr>
            <p:ph type="title" orient="vert"/>
          </p:nvPr>
        </p:nvSpPr>
        <p:spPr>
          <a:xfrm>
            <a:off x="6629400" y="274638"/>
            <a:ext cx="2057400" cy="5851525"/>
          </a:xfrm>
        </p:spPr>
        <p:txBody>
          <a:bodyPr vert="eaVert"/>
          <a:p>
            <a:r>
              <a:rPr lang="ru-RU" smtClean="0"/>
              <a:t>Образец заголовка</a:t>
            </a:r>
            <a:endParaRPr lang="ru-RU"/>
          </a:p>
        </p:txBody>
      </p:sp>
      <p:sp>
        <p:nvSpPr>
          <p:cNvPr id="1048650" name="Вертикальный текст 2"/>
          <p:cNvSpPr>
            <a:spLocks noGrp="1"/>
          </p:cNvSpPr>
          <p:nvPr>
            <p:ph type="body" orient="vert" idx="1"/>
          </p:nvPr>
        </p:nvSpPr>
        <p:spPr>
          <a:xfrm>
            <a:off x="457200" y="274638"/>
            <a:ext cx="6019800" cy="5851525"/>
          </a:xfrm>
        </p:spPr>
        <p:txBody>
          <a:bodyPr vert="eaVert"/>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51" name="Дата 3"/>
          <p:cNvSpPr>
            <a:spLocks noGrp="1"/>
          </p:cNvSpPr>
          <p:nvPr>
            <p:ph type="dt" sz="half" idx="10"/>
          </p:nvPr>
        </p:nvSpPr>
        <p:spPr/>
        <p:txBody>
          <a:bodyPr/>
          <a:p>
            <a:fld id="{39D55790-3E06-4D47-B227-5662112B8C8C}" type="datetimeFigureOut">
              <a:rPr lang="ru-RU" smtClean="0"/>
              <a:t>27.03.2015</a:t>
            </a:fld>
            <a:endParaRPr lang="ru-RU"/>
          </a:p>
        </p:txBody>
      </p:sp>
      <p:sp>
        <p:nvSpPr>
          <p:cNvPr id="1048652" name="Нижний колонтитул 4"/>
          <p:cNvSpPr>
            <a:spLocks noGrp="1"/>
          </p:cNvSpPr>
          <p:nvPr>
            <p:ph type="ftr" sz="quarter" idx="11"/>
          </p:nvPr>
        </p:nvSpPr>
        <p:spPr/>
        <p:txBody>
          <a:bodyPr/>
          <a:p>
            <a:endParaRPr lang="ru-RU"/>
          </a:p>
        </p:txBody>
      </p:sp>
      <p:sp>
        <p:nvSpPr>
          <p:cNvPr id="1048653" name="Номер слайда 5"/>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Заголовок и объект">
    <p:spTree>
      <p:nvGrpSpPr>
        <p:cNvPr id="37" name=""/>
        <p:cNvGrpSpPr/>
        <p:nvPr/>
      </p:nvGrpSpPr>
      <p:grpSpPr>
        <a:xfrm>
          <a:off x="0" y="0"/>
          <a:ext cx="0" cy="0"/>
          <a:chOff x="0" y="0"/>
          <a:chExt cx="0" cy="0"/>
        </a:xfrm>
      </p:grpSpPr>
      <p:sp>
        <p:nvSpPr>
          <p:cNvPr id="1048581" name="Заголовок 1"/>
          <p:cNvSpPr>
            <a:spLocks noGrp="1"/>
          </p:cNvSpPr>
          <p:nvPr>
            <p:ph type="title"/>
          </p:nvPr>
        </p:nvSpPr>
        <p:spPr/>
        <p:txBody>
          <a:bodyPr/>
          <a:p>
            <a:r>
              <a:rPr lang="ru-RU" smtClean="0"/>
              <a:t>Образец заголовка</a:t>
            </a:r>
            <a:endParaRPr lang="ru-RU"/>
          </a:p>
        </p:txBody>
      </p:sp>
      <p:sp>
        <p:nvSpPr>
          <p:cNvPr id="1048582" name="Содержимое 2"/>
          <p:cNvSpPr>
            <a:spLocks noGrp="1"/>
          </p:cNvSpPr>
          <p:nvPr>
            <p:ph idx="1"/>
          </p:nvPr>
        </p:nvSpPr>
        <p:spPr/>
        <p:txBody>
          <a:bodyPr/>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583" name="Дата 3"/>
          <p:cNvSpPr>
            <a:spLocks noGrp="1"/>
          </p:cNvSpPr>
          <p:nvPr>
            <p:ph type="dt" sz="half" idx="10"/>
          </p:nvPr>
        </p:nvSpPr>
        <p:spPr/>
        <p:txBody>
          <a:bodyPr/>
          <a:p>
            <a:fld id="{39D55790-3E06-4D47-B227-5662112B8C8C}" type="datetimeFigureOut">
              <a:rPr lang="ru-RU" smtClean="0"/>
              <a:t>27.03.2015</a:t>
            </a:fld>
            <a:endParaRPr lang="ru-RU"/>
          </a:p>
        </p:txBody>
      </p:sp>
      <p:sp>
        <p:nvSpPr>
          <p:cNvPr id="1048584" name="Нижний колонтитул 4"/>
          <p:cNvSpPr>
            <a:spLocks noGrp="1"/>
          </p:cNvSpPr>
          <p:nvPr>
            <p:ph type="ftr" sz="quarter" idx="11"/>
          </p:nvPr>
        </p:nvSpPr>
        <p:spPr/>
        <p:txBody>
          <a:bodyPr/>
          <a:p>
            <a:endParaRPr lang="ru-RU"/>
          </a:p>
        </p:txBody>
      </p:sp>
      <p:sp>
        <p:nvSpPr>
          <p:cNvPr id="1048585" name="Номер слайда 5"/>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Заголовок раздела">
    <p:spTree>
      <p:nvGrpSpPr>
        <p:cNvPr id="64" name=""/>
        <p:cNvGrpSpPr/>
        <p:nvPr/>
      </p:nvGrpSpPr>
      <p:grpSpPr>
        <a:xfrm>
          <a:off x="0" y="0"/>
          <a:ext cx="0" cy="0"/>
          <a:chOff x="0" y="0"/>
          <a:chExt cx="0" cy="0"/>
        </a:xfrm>
      </p:grpSpPr>
      <p:sp>
        <p:nvSpPr>
          <p:cNvPr id="1048641" name="Заголовок 1"/>
          <p:cNvSpPr>
            <a:spLocks noGrp="1"/>
          </p:cNvSpPr>
          <p:nvPr>
            <p:ph type="title"/>
          </p:nvPr>
        </p:nvSpPr>
        <p:spPr>
          <a:xfrm>
            <a:off x="722313" y="4406900"/>
            <a:ext cx="7772400" cy="1362075"/>
          </a:xfrm>
        </p:spPr>
        <p:txBody>
          <a:bodyPr anchor="t"/>
          <a:lstStyle>
            <a:lvl1pPr algn="l">
              <a:defRPr b="1" cap="all" sz="4000"/>
            </a:lvl1pPr>
          </a:lstStyle>
          <a:p>
            <a:r>
              <a:rPr lang="ru-RU" smtClean="0"/>
              <a:t>Образец заголовка</a:t>
            </a:r>
            <a:endParaRPr lang="ru-RU"/>
          </a:p>
        </p:txBody>
      </p:sp>
      <p:sp>
        <p:nvSpPr>
          <p:cNvPr id="1048642" name="Текст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ru-RU" smtClean="0"/>
              <a:t>Образец текста</a:t>
            </a:r>
          </a:p>
        </p:txBody>
      </p:sp>
      <p:sp>
        <p:nvSpPr>
          <p:cNvPr id="1048643" name="Дата 3"/>
          <p:cNvSpPr>
            <a:spLocks noGrp="1"/>
          </p:cNvSpPr>
          <p:nvPr>
            <p:ph type="dt" sz="half" idx="10"/>
          </p:nvPr>
        </p:nvSpPr>
        <p:spPr/>
        <p:txBody>
          <a:bodyPr/>
          <a:p>
            <a:fld id="{39D55790-3E06-4D47-B227-5662112B8C8C}" type="datetimeFigureOut">
              <a:rPr lang="ru-RU" smtClean="0"/>
              <a:t>27.03.2015</a:t>
            </a:fld>
            <a:endParaRPr lang="ru-RU"/>
          </a:p>
        </p:txBody>
      </p:sp>
      <p:sp>
        <p:nvSpPr>
          <p:cNvPr id="1048644" name="Нижний колонтитул 4"/>
          <p:cNvSpPr>
            <a:spLocks noGrp="1"/>
          </p:cNvSpPr>
          <p:nvPr>
            <p:ph type="ftr" sz="quarter" idx="11"/>
          </p:nvPr>
        </p:nvSpPr>
        <p:spPr/>
        <p:txBody>
          <a:bodyPr/>
          <a:p>
            <a:endParaRPr lang="ru-RU"/>
          </a:p>
        </p:txBody>
      </p:sp>
      <p:sp>
        <p:nvSpPr>
          <p:cNvPr id="1048645" name="Номер слайда 5"/>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Два объекта">
    <p:spTree>
      <p:nvGrpSpPr>
        <p:cNvPr id="63" name=""/>
        <p:cNvGrpSpPr/>
        <p:nvPr/>
      </p:nvGrpSpPr>
      <p:grpSpPr>
        <a:xfrm>
          <a:off x="0" y="0"/>
          <a:ext cx="0" cy="0"/>
          <a:chOff x="0" y="0"/>
          <a:chExt cx="0" cy="0"/>
        </a:xfrm>
      </p:grpSpPr>
      <p:sp>
        <p:nvSpPr>
          <p:cNvPr id="1048635" name="Заголовок 1"/>
          <p:cNvSpPr>
            <a:spLocks noGrp="1"/>
          </p:cNvSpPr>
          <p:nvPr>
            <p:ph type="title"/>
          </p:nvPr>
        </p:nvSpPr>
        <p:spPr/>
        <p:txBody>
          <a:bodyPr/>
          <a:p>
            <a:r>
              <a:rPr lang="ru-RU" smtClean="0"/>
              <a:t>Образец заголовка</a:t>
            </a:r>
            <a:endParaRPr lang="ru-RU"/>
          </a:p>
        </p:txBody>
      </p:sp>
      <p:sp>
        <p:nvSpPr>
          <p:cNvPr id="1048636"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37"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38" name="Дата 4"/>
          <p:cNvSpPr>
            <a:spLocks noGrp="1"/>
          </p:cNvSpPr>
          <p:nvPr>
            <p:ph type="dt" sz="half" idx="10"/>
          </p:nvPr>
        </p:nvSpPr>
        <p:spPr/>
        <p:txBody>
          <a:bodyPr/>
          <a:p>
            <a:fld id="{39D55790-3E06-4D47-B227-5662112B8C8C}" type="datetimeFigureOut">
              <a:rPr lang="ru-RU" smtClean="0"/>
              <a:t>27.03.2015</a:t>
            </a:fld>
            <a:endParaRPr lang="ru-RU"/>
          </a:p>
        </p:txBody>
      </p:sp>
      <p:sp>
        <p:nvSpPr>
          <p:cNvPr id="1048639" name="Нижний колонтитул 5"/>
          <p:cNvSpPr>
            <a:spLocks noGrp="1"/>
          </p:cNvSpPr>
          <p:nvPr>
            <p:ph type="ftr" sz="quarter" idx="11"/>
          </p:nvPr>
        </p:nvSpPr>
        <p:spPr/>
        <p:txBody>
          <a:bodyPr/>
          <a:p>
            <a:endParaRPr lang="ru-RU"/>
          </a:p>
        </p:txBody>
      </p:sp>
      <p:sp>
        <p:nvSpPr>
          <p:cNvPr id="1048640" name="Номер слайда 6"/>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Сравнение">
    <p:spTree>
      <p:nvGrpSpPr>
        <p:cNvPr id="71" name=""/>
        <p:cNvGrpSpPr/>
        <p:nvPr/>
      </p:nvGrpSpPr>
      <p:grpSpPr>
        <a:xfrm>
          <a:off x="0" y="0"/>
          <a:ext cx="0" cy="0"/>
          <a:chOff x="0" y="0"/>
          <a:chExt cx="0" cy="0"/>
        </a:xfrm>
      </p:grpSpPr>
      <p:sp>
        <p:nvSpPr>
          <p:cNvPr id="1048675" name="Заголовок 1"/>
          <p:cNvSpPr>
            <a:spLocks noGrp="1"/>
          </p:cNvSpPr>
          <p:nvPr>
            <p:ph type="title"/>
          </p:nvPr>
        </p:nvSpPr>
        <p:spPr/>
        <p:txBody>
          <a:bodyPr/>
          <a:p>
            <a:r>
              <a:rPr lang="ru-RU" smtClean="0"/>
              <a:t>Образец заголовка</a:t>
            </a:r>
            <a:endParaRPr lang="ru-RU"/>
          </a:p>
        </p:txBody>
      </p:sp>
      <p:sp>
        <p:nvSpPr>
          <p:cNvPr id="1048676" name="Текст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ru-RU" smtClean="0"/>
              <a:t>Образец текста</a:t>
            </a:r>
          </a:p>
        </p:txBody>
      </p:sp>
      <p:sp>
        <p:nvSpPr>
          <p:cNvPr id="1048677"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78" name="Текст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ru-RU" smtClean="0"/>
              <a:t>Образец текста</a:t>
            </a:r>
          </a:p>
        </p:txBody>
      </p:sp>
      <p:sp>
        <p:nvSpPr>
          <p:cNvPr id="1048679"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80" name="Дата 6"/>
          <p:cNvSpPr>
            <a:spLocks noGrp="1"/>
          </p:cNvSpPr>
          <p:nvPr>
            <p:ph type="dt" sz="half" idx="10"/>
          </p:nvPr>
        </p:nvSpPr>
        <p:spPr/>
        <p:txBody>
          <a:bodyPr/>
          <a:p>
            <a:fld id="{39D55790-3E06-4D47-B227-5662112B8C8C}" type="datetimeFigureOut">
              <a:rPr lang="ru-RU" smtClean="0"/>
              <a:t>27.03.2015</a:t>
            </a:fld>
            <a:endParaRPr lang="ru-RU"/>
          </a:p>
        </p:txBody>
      </p:sp>
      <p:sp>
        <p:nvSpPr>
          <p:cNvPr id="1048681" name="Нижний колонтитул 7"/>
          <p:cNvSpPr>
            <a:spLocks noGrp="1"/>
          </p:cNvSpPr>
          <p:nvPr>
            <p:ph type="ftr" sz="quarter" idx="11"/>
          </p:nvPr>
        </p:nvSpPr>
        <p:spPr/>
        <p:txBody>
          <a:bodyPr/>
          <a:p>
            <a:endParaRPr lang="ru-RU"/>
          </a:p>
        </p:txBody>
      </p:sp>
      <p:sp>
        <p:nvSpPr>
          <p:cNvPr id="1048682" name="Номер слайда 8"/>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Только заголовок">
    <p:spTree>
      <p:nvGrpSpPr>
        <p:cNvPr id="68" name=""/>
        <p:cNvGrpSpPr/>
        <p:nvPr/>
      </p:nvGrpSpPr>
      <p:grpSpPr>
        <a:xfrm>
          <a:off x="0" y="0"/>
          <a:ext cx="0" cy="0"/>
          <a:chOff x="0" y="0"/>
          <a:chExt cx="0" cy="0"/>
        </a:xfrm>
      </p:grpSpPr>
      <p:sp>
        <p:nvSpPr>
          <p:cNvPr id="1048659" name="Заголовок 1"/>
          <p:cNvSpPr>
            <a:spLocks noGrp="1"/>
          </p:cNvSpPr>
          <p:nvPr>
            <p:ph type="title"/>
          </p:nvPr>
        </p:nvSpPr>
        <p:spPr/>
        <p:txBody>
          <a:bodyPr/>
          <a:p>
            <a:r>
              <a:rPr lang="ru-RU" smtClean="0"/>
              <a:t>Образец заголовка</a:t>
            </a:r>
            <a:endParaRPr lang="ru-RU"/>
          </a:p>
        </p:txBody>
      </p:sp>
      <p:sp>
        <p:nvSpPr>
          <p:cNvPr id="1048660" name="Дата 2"/>
          <p:cNvSpPr>
            <a:spLocks noGrp="1"/>
          </p:cNvSpPr>
          <p:nvPr>
            <p:ph type="dt" sz="half" idx="10"/>
          </p:nvPr>
        </p:nvSpPr>
        <p:spPr/>
        <p:txBody>
          <a:bodyPr/>
          <a:p>
            <a:fld id="{39D55790-3E06-4D47-B227-5662112B8C8C}" type="datetimeFigureOut">
              <a:rPr lang="ru-RU" smtClean="0"/>
              <a:t>27.03.2015</a:t>
            </a:fld>
            <a:endParaRPr lang="ru-RU"/>
          </a:p>
        </p:txBody>
      </p:sp>
      <p:sp>
        <p:nvSpPr>
          <p:cNvPr id="1048661" name="Нижний колонтитул 3"/>
          <p:cNvSpPr>
            <a:spLocks noGrp="1"/>
          </p:cNvSpPr>
          <p:nvPr>
            <p:ph type="ftr" sz="quarter" idx="11"/>
          </p:nvPr>
        </p:nvSpPr>
        <p:spPr/>
        <p:txBody>
          <a:bodyPr/>
          <a:p>
            <a:endParaRPr lang="ru-RU"/>
          </a:p>
        </p:txBody>
      </p:sp>
      <p:sp>
        <p:nvSpPr>
          <p:cNvPr id="1048662" name="Номер слайда 4"/>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Пустой слайд">
    <p:spTree>
      <p:nvGrpSpPr>
        <p:cNvPr id="65" name=""/>
        <p:cNvGrpSpPr/>
        <p:nvPr/>
      </p:nvGrpSpPr>
      <p:grpSpPr>
        <a:xfrm>
          <a:off x="0" y="0"/>
          <a:ext cx="0" cy="0"/>
          <a:chOff x="0" y="0"/>
          <a:chExt cx="0" cy="0"/>
        </a:xfrm>
      </p:grpSpPr>
      <p:sp>
        <p:nvSpPr>
          <p:cNvPr id="1048646" name="Дата 1"/>
          <p:cNvSpPr>
            <a:spLocks noGrp="1"/>
          </p:cNvSpPr>
          <p:nvPr>
            <p:ph type="dt" sz="half" idx="10"/>
          </p:nvPr>
        </p:nvSpPr>
        <p:spPr/>
        <p:txBody>
          <a:bodyPr/>
          <a:p>
            <a:fld id="{39D55790-3E06-4D47-B227-5662112B8C8C}" type="datetimeFigureOut">
              <a:rPr lang="ru-RU" smtClean="0"/>
              <a:t>27.03.2015</a:t>
            </a:fld>
            <a:endParaRPr lang="ru-RU"/>
          </a:p>
        </p:txBody>
      </p:sp>
      <p:sp>
        <p:nvSpPr>
          <p:cNvPr id="1048647" name="Нижний колонтитул 2"/>
          <p:cNvSpPr>
            <a:spLocks noGrp="1"/>
          </p:cNvSpPr>
          <p:nvPr>
            <p:ph type="ftr" sz="quarter" idx="11"/>
          </p:nvPr>
        </p:nvSpPr>
        <p:spPr/>
        <p:txBody>
          <a:bodyPr/>
          <a:p>
            <a:endParaRPr lang="ru-RU"/>
          </a:p>
        </p:txBody>
      </p:sp>
      <p:sp>
        <p:nvSpPr>
          <p:cNvPr id="1048648" name="Номер слайда 3"/>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Объект с подписью">
    <p:spTree>
      <p:nvGrpSpPr>
        <p:cNvPr id="70" name=""/>
        <p:cNvGrpSpPr/>
        <p:nvPr/>
      </p:nvGrpSpPr>
      <p:grpSpPr>
        <a:xfrm>
          <a:off x="0" y="0"/>
          <a:ext cx="0" cy="0"/>
          <a:chOff x="0" y="0"/>
          <a:chExt cx="0" cy="0"/>
        </a:xfrm>
      </p:grpSpPr>
      <p:sp>
        <p:nvSpPr>
          <p:cNvPr id="1048669" name="Заголовок 1"/>
          <p:cNvSpPr>
            <a:spLocks noGrp="1"/>
          </p:cNvSpPr>
          <p:nvPr>
            <p:ph type="title"/>
          </p:nvPr>
        </p:nvSpPr>
        <p:spPr>
          <a:xfrm>
            <a:off x="457200" y="273050"/>
            <a:ext cx="3008313" cy="1162050"/>
          </a:xfrm>
        </p:spPr>
        <p:txBody>
          <a:bodyPr anchor="b"/>
          <a:lstStyle>
            <a:lvl1pPr algn="l">
              <a:defRPr b="1" sz="2000"/>
            </a:lvl1pPr>
          </a:lstStyle>
          <a:p>
            <a:r>
              <a:rPr lang="ru-RU" smtClean="0"/>
              <a:t>Образец заголовка</a:t>
            </a:r>
            <a:endParaRPr lang="ru-RU"/>
          </a:p>
        </p:txBody>
      </p:sp>
      <p:sp>
        <p:nvSpPr>
          <p:cNvPr id="1048670"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71" name="Текст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ru-RU" smtClean="0"/>
              <a:t>Образец текста</a:t>
            </a:r>
          </a:p>
        </p:txBody>
      </p:sp>
      <p:sp>
        <p:nvSpPr>
          <p:cNvPr id="1048672" name="Дата 4"/>
          <p:cNvSpPr>
            <a:spLocks noGrp="1"/>
          </p:cNvSpPr>
          <p:nvPr>
            <p:ph type="dt" sz="half" idx="10"/>
          </p:nvPr>
        </p:nvSpPr>
        <p:spPr/>
        <p:txBody>
          <a:bodyPr/>
          <a:p>
            <a:fld id="{39D55790-3E06-4D47-B227-5662112B8C8C}" type="datetimeFigureOut">
              <a:rPr lang="ru-RU" smtClean="0"/>
              <a:t>27.03.2015</a:t>
            </a:fld>
            <a:endParaRPr lang="ru-RU"/>
          </a:p>
        </p:txBody>
      </p:sp>
      <p:sp>
        <p:nvSpPr>
          <p:cNvPr id="1048673" name="Нижний колонтитул 5"/>
          <p:cNvSpPr>
            <a:spLocks noGrp="1"/>
          </p:cNvSpPr>
          <p:nvPr>
            <p:ph type="ftr" sz="quarter" idx="11"/>
          </p:nvPr>
        </p:nvSpPr>
        <p:spPr/>
        <p:txBody>
          <a:bodyPr/>
          <a:p>
            <a:endParaRPr lang="ru-RU"/>
          </a:p>
        </p:txBody>
      </p:sp>
      <p:sp>
        <p:nvSpPr>
          <p:cNvPr id="1048674" name="Номер слайда 6"/>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Рисунок с подписью">
    <p:spTree>
      <p:nvGrpSpPr>
        <p:cNvPr id="69" name=""/>
        <p:cNvGrpSpPr/>
        <p:nvPr/>
      </p:nvGrpSpPr>
      <p:grpSpPr>
        <a:xfrm>
          <a:off x="0" y="0"/>
          <a:ext cx="0" cy="0"/>
          <a:chOff x="0" y="0"/>
          <a:chExt cx="0" cy="0"/>
        </a:xfrm>
      </p:grpSpPr>
      <p:sp>
        <p:nvSpPr>
          <p:cNvPr id="1048663" name="Заголовок 1"/>
          <p:cNvSpPr>
            <a:spLocks noGrp="1"/>
          </p:cNvSpPr>
          <p:nvPr>
            <p:ph type="title"/>
          </p:nvPr>
        </p:nvSpPr>
        <p:spPr>
          <a:xfrm>
            <a:off x="1792288" y="4800600"/>
            <a:ext cx="5486400" cy="566738"/>
          </a:xfrm>
        </p:spPr>
        <p:txBody>
          <a:bodyPr anchor="b"/>
          <a:lstStyle>
            <a:lvl1pPr algn="l">
              <a:defRPr b="1" sz="2000"/>
            </a:lvl1pPr>
          </a:lstStyle>
          <a:p>
            <a:r>
              <a:rPr lang="ru-RU" smtClean="0"/>
              <a:t>Образец заголовка</a:t>
            </a:r>
            <a:endParaRPr lang="ru-RU"/>
          </a:p>
        </p:txBody>
      </p:sp>
      <p:sp>
        <p:nvSpPr>
          <p:cNvPr id="1048664" name="Рисунок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ru-RU"/>
          </a:p>
        </p:txBody>
      </p:sp>
      <p:sp>
        <p:nvSpPr>
          <p:cNvPr id="1048665" name="Текст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ru-RU" smtClean="0"/>
              <a:t>Образец текста</a:t>
            </a:r>
          </a:p>
        </p:txBody>
      </p:sp>
      <p:sp>
        <p:nvSpPr>
          <p:cNvPr id="1048666" name="Дата 4"/>
          <p:cNvSpPr>
            <a:spLocks noGrp="1"/>
          </p:cNvSpPr>
          <p:nvPr>
            <p:ph type="dt" sz="half" idx="10"/>
          </p:nvPr>
        </p:nvSpPr>
        <p:spPr/>
        <p:txBody>
          <a:bodyPr/>
          <a:p>
            <a:fld id="{39D55790-3E06-4D47-B227-5662112B8C8C}" type="datetimeFigureOut">
              <a:rPr lang="ru-RU" smtClean="0"/>
              <a:t>27.03.2015</a:t>
            </a:fld>
            <a:endParaRPr lang="ru-RU"/>
          </a:p>
        </p:txBody>
      </p:sp>
      <p:sp>
        <p:nvSpPr>
          <p:cNvPr id="1048667" name="Нижний колонтитул 5"/>
          <p:cNvSpPr>
            <a:spLocks noGrp="1"/>
          </p:cNvSpPr>
          <p:nvPr>
            <p:ph type="ftr" sz="quarter" idx="11"/>
          </p:nvPr>
        </p:nvSpPr>
        <p:spPr/>
        <p:txBody>
          <a:bodyPr/>
          <a:p>
            <a:endParaRPr lang="ru-RU"/>
          </a:p>
        </p:txBody>
      </p:sp>
      <p:sp>
        <p:nvSpPr>
          <p:cNvPr id="1048668" name="Номер слайда 6"/>
          <p:cNvSpPr>
            <a:spLocks noGrp="1"/>
          </p:cNvSpPr>
          <p:nvPr>
            <p:ph type="sldNum" sz="quarter" idx="12"/>
          </p:nvPr>
        </p:nvSpPr>
        <p:spPr/>
        <p:txBody>
          <a:bodyPr/>
          <a:p>
            <a:fld id="{705B10FA-2DA1-40B8-B772-3EFC75B9AC3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5" name=""/>
        <p:cNvGrpSpPr/>
        <p:nvPr/>
      </p:nvGrpSpPr>
      <p:grpSpPr>
        <a:xfrm>
          <a:off x="0" y="0"/>
          <a:ext cx="0" cy="0"/>
          <a:chOff x="0" y="0"/>
          <a:chExt cx="0" cy="0"/>
        </a:xfrm>
      </p:grpSpPr>
      <p:sp>
        <p:nvSpPr>
          <p:cNvPr id="1048576" name="Заголовок 1"/>
          <p:cNvSpPr>
            <a:spLocks noGrp="1"/>
          </p:cNvSpPr>
          <p:nvPr>
            <p:ph type="title"/>
          </p:nvPr>
        </p:nvSpPr>
        <p:spPr>
          <a:xfrm>
            <a:off x="457200" y="274638"/>
            <a:ext cx="8229600" cy="1143000"/>
          </a:xfrm>
          <a:prstGeom prst="rect"/>
        </p:spPr>
        <p:txBody>
          <a:bodyPr anchor="ctr" bIns="45720" lIns="91440" rIns="91440" rtlCol="0" tIns="45720" vert="horz">
            <a:normAutofit/>
          </a:bodyPr>
          <a:p>
            <a:r>
              <a:rPr lang="ru-RU" smtClean="0"/>
              <a:t>Образец заголовка</a:t>
            </a:r>
            <a:endParaRPr lang="ru-RU"/>
          </a:p>
        </p:txBody>
      </p:sp>
      <p:sp>
        <p:nvSpPr>
          <p:cNvPr id="1048577" name="Текст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578" name="Дата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39D55790-3E06-4D47-B227-5662112B8C8C}" type="datetimeFigureOut">
              <a:rPr lang="ru-RU" smtClean="0"/>
              <a:t>27.03.2015</a:t>
            </a:fld>
            <a:endParaRPr lang="ru-RU"/>
          </a:p>
        </p:txBody>
      </p:sp>
      <p:sp>
        <p:nvSpPr>
          <p:cNvPr id="1048579" name="Нижний колонтитул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ru-RU"/>
          </a:p>
        </p:txBody>
      </p:sp>
      <p:sp>
        <p:nvSpPr>
          <p:cNvPr id="1048580" name="Номер слайда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705B10FA-2DA1-40B8-B772-3EFC75B9AC30}" type="slidenum">
              <a:rPr lang="ru-RU" smtClean="0"/>
              <a:t>‹#›</a:t>
            </a:fld>
            <a:endParaRPr lang="ru-RU"/>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11.gif"/><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12.gif"/><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13.gif"/><Relationship Id="rId2" Type="http://schemas.openxmlformats.org/officeDocument/2006/relationships/hyperlink" Target="http://planetadetstva.net/pedagogam/rannij-vozrast" TargetMode="External"/><Relationship Id="rId3"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9.gif"/><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44" name=""/>
        <p:cNvGrpSpPr/>
        <p:nvPr/>
      </p:nvGrpSpPr>
      <p:grpSpPr>
        <a:xfrm>
          <a:off x="0" y="0"/>
          <a:ext cx="0" cy="0"/>
          <a:chOff x="0" y="0"/>
          <a:chExt cx="0" cy="0"/>
        </a:xfrm>
      </p:grpSpPr>
      <p:sp>
        <p:nvSpPr>
          <p:cNvPr id="1048594" name="Содержимое 2"/>
          <p:cNvSpPr>
            <a:spLocks noGrp="1"/>
          </p:cNvSpPr>
          <p:nvPr>
            <p:ph idx="1"/>
          </p:nvPr>
        </p:nvSpPr>
        <p:spPr>
          <a:xfrm>
            <a:off x="457200" y="500042"/>
            <a:ext cx="8229600" cy="5626121"/>
          </a:xfrm>
        </p:spPr>
        <p:style>
          <a:lnRef idx="2">
            <a:schemeClr val="accent3"/>
          </a:lnRef>
          <a:fillRef idx="1">
            <a:schemeClr val="lt1"/>
          </a:fillRef>
          <a:effectRef idx="0">
            <a:schemeClr val="accent3"/>
          </a:effectRef>
          <a:fontRef idx="minor">
            <a:schemeClr val="dk1"/>
          </a:fontRef>
        </p:style>
        <p:txBody>
          <a:bodyPr>
            <a:normAutofit/>
          </a:bodyPr>
          <a:p>
            <a:pPr algn="ctr">
              <a:buNone/>
            </a:pPr>
            <a:endParaRPr dirty="0" sz="4400" lang="ru-RU" smtClean="0"/>
          </a:p>
          <a:p>
            <a:pPr algn="ctr">
              <a:buNone/>
            </a:pPr>
            <a:r>
              <a:rPr dirty="0" sz="4400" lang="ru-RU" smtClean="0"/>
              <a:t> </a:t>
            </a:r>
            <a:endParaRPr dirty="0" sz="4400" lang="ru-RU"/>
          </a:p>
        </p:txBody>
      </p:sp>
      <p:sp>
        <p:nvSpPr>
          <p:cNvPr id="1048595" name="Прямоугольник 5"/>
          <p:cNvSpPr/>
          <p:nvPr/>
        </p:nvSpPr>
        <p:spPr>
          <a:xfrm>
            <a:off x="428596" y="1643050"/>
            <a:ext cx="8286808" cy="769441"/>
          </a:xfrm>
          <a:prstGeom prst="rect"/>
        </p:spPr>
        <p:txBody>
          <a:bodyPr wrap="square">
            <a:spAutoFit/>
          </a:bodyPr>
          <a:p>
            <a:pPr algn="ctr">
              <a:buNone/>
            </a:pPr>
            <a:r>
              <a:rPr dirty="0" sz="4400" lang="ru-RU" smtClean="0"/>
              <a:t> </a:t>
            </a:r>
            <a:endParaRPr dirty="0" sz="4400" lang="ru-RU"/>
          </a:p>
        </p:txBody>
      </p:sp>
      <p:sp>
        <p:nvSpPr>
          <p:cNvPr id="1048596" name="Прямоугольник 6"/>
          <p:cNvSpPr/>
          <p:nvPr/>
        </p:nvSpPr>
        <p:spPr>
          <a:xfrm>
            <a:off x="2286000" y="2967335"/>
            <a:ext cx="4572000" cy="369332"/>
          </a:xfrm>
          <a:prstGeom prst="rect"/>
        </p:spPr>
        <p:txBody>
          <a:bodyPr>
            <a:spAutoFit/>
          </a:bodyPr>
          <a:p>
            <a:pPr algn="ctr">
              <a:buNone/>
            </a:pPr>
            <a:r>
              <a:rPr dirty="0" lang="ru-RU" smtClean="0"/>
              <a:t>  </a:t>
            </a:r>
            <a:endParaRPr dirty="0" lang="ru-RU"/>
          </a:p>
        </p:txBody>
      </p:sp>
      <p:pic>
        <p:nvPicPr>
          <p:cNvPr id="2097153" name="Рисунок 7" descr="thWCGXKHB7.jpg"/>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597" name="Прямоугольник 8"/>
          <p:cNvSpPr/>
          <p:nvPr/>
        </p:nvSpPr>
        <p:spPr>
          <a:xfrm>
            <a:off x="285720" y="2967334"/>
            <a:ext cx="8715436" cy="2072640"/>
          </a:xfrm>
          <a:prstGeom prst="rect"/>
        </p:spPr>
        <p:txBody>
          <a:bodyPr wrap="square">
            <a:spAutoFit/>
          </a:bodyPr>
          <a:p>
            <a:pPr algn="ctr">
              <a:buNone/>
            </a:pPr>
            <a:r>
              <a:rPr dirty="0" sz="4400" lang="ru-RU" smtClean="0"/>
              <a:t>Г</a:t>
            </a:r>
            <a:r>
              <a:rPr dirty="0" sz="4400" lang="ru-RU" smtClean="0"/>
              <a:t>Б</a:t>
            </a:r>
            <a:r>
              <a:rPr dirty="0" sz="4400" lang="ru-RU" smtClean="0"/>
              <a:t>У</a:t>
            </a:r>
            <a:r>
              <a:rPr altLang="ru-RU" dirty="0" sz="4400" lang="en-US" smtClean="0"/>
              <a:t> </a:t>
            </a:r>
            <a:r>
              <a:rPr altLang="ru-RU" dirty="0" sz="4400" lang="ru-RU" smtClean="0"/>
              <a:t>Д</a:t>
            </a:r>
            <a:r>
              <a:rPr altLang="ru-RU" dirty="0" sz="4400" lang="ru-RU" smtClean="0"/>
              <a:t>е</a:t>
            </a:r>
            <a:r>
              <a:rPr altLang="ru-RU" dirty="0" sz="4400" lang="ru-RU" smtClean="0"/>
              <a:t>тский</a:t>
            </a:r>
            <a:r>
              <a:rPr altLang="ru-RU" dirty="0" sz="4400" lang="en-US" smtClean="0"/>
              <a:t> </a:t>
            </a:r>
            <a:r>
              <a:rPr altLang="ru-RU" dirty="0" sz="4400" lang="ru-RU" smtClean="0"/>
              <a:t>д</a:t>
            </a:r>
            <a:r>
              <a:rPr altLang="ru-RU" dirty="0" sz="4400" lang="ru-RU" smtClean="0"/>
              <a:t>о</a:t>
            </a:r>
            <a:r>
              <a:rPr altLang="ru-RU" dirty="0" sz="4400" lang="ru-RU" smtClean="0"/>
              <a:t>м</a:t>
            </a:r>
            <a:r>
              <a:rPr altLang="ru-RU" dirty="0" sz="4400" lang="en-US" smtClean="0"/>
              <a:t> </a:t>
            </a:r>
            <a:r>
              <a:rPr altLang="ru-RU" dirty="0" sz="4400" lang="ru-RU" smtClean="0"/>
              <a:t>М</a:t>
            </a:r>
            <a:r>
              <a:rPr altLang="ru-RU" dirty="0" sz="4400" lang="ru-RU" smtClean="0"/>
              <a:t>Х</a:t>
            </a:r>
            <a:r>
              <a:rPr altLang="ru-RU" dirty="0" sz="4400" lang="ru-RU" smtClean="0"/>
              <a:t>В</a:t>
            </a:r>
            <a:r>
              <a:rPr altLang="ru-RU" dirty="0" sz="4400" lang="en-US" smtClean="0"/>
              <a:t> </a:t>
            </a:r>
            <a:r>
              <a:rPr altLang="ru-RU" dirty="0" sz="4400" lang="ru-RU" smtClean="0"/>
              <a:t>имени</a:t>
            </a:r>
            <a:r>
              <a:rPr altLang="ru-RU" dirty="0" sz="4400" lang="en-US" smtClean="0"/>
              <a:t> </a:t>
            </a:r>
            <a:r>
              <a:rPr altLang="ru-RU" dirty="0" sz="4400" lang="en-US" smtClean="0"/>
              <a:t> </a:t>
            </a:r>
            <a:r>
              <a:rPr altLang="ru-RU" dirty="0" sz="4400" lang="en-US" smtClean="0"/>
              <a:t> </a:t>
            </a:r>
            <a:r>
              <a:rPr altLang="ru-RU" dirty="0" sz="4400" lang="ru-RU" smtClean="0"/>
              <a:t>Н</a:t>
            </a:r>
            <a:r>
              <a:rPr altLang="ru-RU" dirty="0" sz="4400" lang="en-US" smtClean="0"/>
              <a:t>.</a:t>
            </a:r>
            <a:r>
              <a:rPr altLang="ru-RU" dirty="0" sz="4400" lang="ru-RU" smtClean="0"/>
              <a:t>Н</a:t>
            </a:r>
            <a:r>
              <a:rPr altLang="ru-RU" dirty="0" sz="4400" lang="en-US" smtClean="0"/>
              <a:t>.</a:t>
            </a:r>
            <a:r>
              <a:rPr altLang="ru-RU" dirty="0" sz="4400" lang="ru-RU" smtClean="0"/>
              <a:t>В</a:t>
            </a:r>
            <a:r>
              <a:rPr altLang="ru-RU" dirty="0" sz="4400" lang="ru-RU" smtClean="0"/>
              <a:t>и</a:t>
            </a:r>
            <a:r>
              <a:rPr altLang="ru-RU" dirty="0" sz="4400" lang="ru-RU" smtClean="0"/>
              <a:t>н</a:t>
            </a:r>
            <a:r>
              <a:rPr altLang="ru-RU" dirty="0" sz="4400" lang="ru-RU" smtClean="0"/>
              <a:t>о</a:t>
            </a:r>
            <a:r>
              <a:rPr altLang="ru-RU" dirty="0" sz="4400" lang="ru-RU" smtClean="0"/>
              <a:t>к</a:t>
            </a:r>
            <a:r>
              <a:rPr altLang="ru-RU" dirty="0" sz="4400" lang="ru-RU" smtClean="0"/>
              <a:t>у</a:t>
            </a:r>
            <a:r>
              <a:rPr altLang="ru-RU" dirty="0" sz="4400" lang="ru-RU" smtClean="0"/>
              <a:t>р</a:t>
            </a:r>
            <a:r>
              <a:rPr altLang="ru-RU" dirty="0" sz="4400" lang="ru-RU" smtClean="0"/>
              <a:t>о</a:t>
            </a:r>
            <a:r>
              <a:rPr altLang="ru-RU" dirty="0" sz="4400" lang="ru-RU" smtClean="0"/>
              <a:t>в</a:t>
            </a:r>
            <a:r>
              <a:rPr altLang="ru-RU" dirty="0" sz="4400" lang="ru-RU" smtClean="0"/>
              <a:t>о</a:t>
            </a:r>
            <a:r>
              <a:rPr altLang="ru-RU" dirty="0" sz="4400" lang="ru-RU" smtClean="0"/>
              <a:t>й</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en-US" smtClean="0"/>
              <a:t> </a:t>
            </a:r>
            <a:r>
              <a:rPr altLang="ru-RU" dirty="0" sz="4400" lang="ru-RU" smtClean="0"/>
              <a:t>г</a:t>
            </a:r>
            <a:r>
              <a:rPr altLang="ru-RU" dirty="0" sz="4400" lang="en-US" smtClean="0"/>
              <a:t>.</a:t>
            </a:r>
            <a:r>
              <a:rPr altLang="ru-RU" dirty="0" sz="4400" lang="ru-RU" smtClean="0"/>
              <a:t>Я</a:t>
            </a:r>
            <a:r>
              <a:rPr altLang="ru-RU" dirty="0" sz="4400" lang="ru-RU" smtClean="0"/>
              <a:t>р</a:t>
            </a:r>
            <a:r>
              <a:rPr altLang="ru-RU" dirty="0" sz="4400" lang="ru-RU" smtClean="0"/>
              <a:t>о</a:t>
            </a:r>
            <a:r>
              <a:rPr altLang="ru-RU" dirty="0" sz="4400" lang="ru-RU" smtClean="0"/>
              <a:t>славль</a:t>
            </a:r>
            <a:r>
              <a:rPr altLang="ru-RU" dirty="0" sz="4400" lang="en-US" smtClean="0"/>
              <a:t> </a:t>
            </a:r>
            <a:r>
              <a:rPr altLang="ru-RU" dirty="0" sz="4400" lang="en-US" smtClean="0"/>
              <a:t>2</a:t>
            </a:r>
            <a:r>
              <a:rPr altLang="ru-RU" dirty="0" sz="4400" lang="en-US" smtClean="0"/>
              <a:t>0</a:t>
            </a:r>
            <a:r>
              <a:rPr altLang="ru-RU" dirty="0" sz="4400" lang="en-US" smtClean="0"/>
              <a:t>1</a:t>
            </a:r>
            <a:r>
              <a:rPr altLang="ru-RU" dirty="0" sz="4400" lang="en-US" smtClean="0"/>
              <a:t>5</a:t>
            </a:r>
            <a:r>
              <a:rPr altLang="ru-RU" dirty="0" sz="4400" lang="en-US" smtClean="0"/>
              <a:t> </a:t>
            </a:r>
            <a:r>
              <a:rPr altLang="ru-RU" dirty="0" sz="4400" lang="ru-RU" smtClean="0"/>
              <a:t>г</a:t>
            </a:r>
            <a:r>
              <a:rPr altLang="ru-RU" dirty="0" sz="4400" lang="en-US" smtClean="0"/>
              <a:t>.</a:t>
            </a:r>
            <a:endParaRPr dirty="0" sz="4400" lang="ru-RU" smtClean="0"/>
          </a:p>
        </p:txBody>
      </p:sp>
    </p:spTree>
  </p:cSld>
  <p:clrMapOvr>
    <a:masterClrMapping/>
  </p:clrMapOvr>
  <p:transition>
    <p:cut/>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595">
                                            <p:txEl>
                                              <p:pRg st="0" end="0"/>
                                            </p:txEl>
                                          </p:spTgt>
                                        </p:tgtEl>
                                        <p:attrNameLst>
                                          <p:attrName>style.visibility</p:attrName>
                                        </p:attrNameLst>
                                      </p:cBhvr>
                                      <p:to>
                                        <p:strVal val="visible"/>
                                      </p:to>
                                    </p:set>
                                    <p:anim calcmode="lin" valueType="num">
                                      <p:cBhvr additive="base">
                                        <p:cTn dur="500" fill="hold" id="7"/>
                                        <p:tgtEl>
                                          <p:spTgt spid="1048595">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5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18" name="Содержимое 2"/>
          <p:cNvSpPr>
            <a:spLocks noGrp="1"/>
          </p:cNvSpPr>
          <p:nvPr>
            <p:ph idx="1"/>
          </p:nvPr>
        </p:nvSpPr>
        <p:spPr>
          <a:xfrm>
            <a:off x="457200" y="357166"/>
            <a:ext cx="8229600" cy="5768997"/>
          </a:xfrm>
        </p:spPr>
        <p:txBody>
          <a:bodyPr>
            <a:normAutofit/>
          </a:bodyPr>
          <a:p>
            <a:pPr>
              <a:buNone/>
            </a:pPr>
            <a:endParaRPr dirty="0" sz="5800" lang="ru-RU"/>
          </a:p>
          <a:p>
            <a:pPr>
              <a:buNone/>
            </a:pPr>
            <a:r>
              <a:rPr dirty="0" lang="ru-RU"/>
              <a:t/>
            </a:r>
            <a:br>
              <a:rPr dirty="0" lang="ru-RU"/>
            </a:br>
            <a:endParaRPr dirty="0" lang="ru-RU"/>
          </a:p>
          <a:p>
            <a:endParaRPr dirty="0" lang="ru-RU"/>
          </a:p>
        </p:txBody>
      </p:sp>
      <p:pic>
        <p:nvPicPr>
          <p:cNvPr id="2097161" name="Рисунок 3" descr="thZFJ1TM7V.jpg"/>
          <p:cNvPicPr>
            <a:picLocks noChangeAspect="1"/>
          </p:cNvPicPr>
          <p:nvPr/>
        </p:nvPicPr>
        <p:blipFill>
          <a:blip xmlns:r="http://schemas.openxmlformats.org/officeDocument/2006/relationships" r:embed="rId1"/>
          <a:stretch>
            <a:fillRect/>
          </a:stretch>
        </p:blipFill>
        <p:spPr>
          <a:xfrm>
            <a:off x="0" y="0"/>
            <a:ext cx="9144000" cy="6857999"/>
          </a:xfrm>
          <a:prstGeom prst="rect"/>
        </p:spPr>
      </p:pic>
      <p:sp>
        <p:nvSpPr>
          <p:cNvPr id="1048619" name="Прямоугольник 4"/>
          <p:cNvSpPr/>
          <p:nvPr/>
        </p:nvSpPr>
        <p:spPr>
          <a:xfrm>
            <a:off x="1285852" y="285729"/>
            <a:ext cx="7858148" cy="6847840"/>
          </a:xfrm>
          <a:prstGeom prst="rect"/>
        </p:spPr>
        <p:txBody>
          <a:bodyPr wrap="square">
            <a:spAutoFit/>
          </a:bodyPr>
          <a:p>
            <a:r>
              <a:rPr dirty="0" sz="3200" lang="ru-RU" smtClean="0"/>
              <a:t>В настоящее время мы все чаще наблюдаем примеры детской жестокости, агрессивности по отношению друг другу, по отношению к близким людям. Под влиянием далеко не нравственных мультфильмов у детей искажены представления о нравственных качествах: о доброте, милосердии, справедливости. </a:t>
            </a:r>
          </a:p>
          <a:p>
            <a:r>
              <a:rPr dirty="0" sz="3200" lang="ru-RU" smtClean="0"/>
              <a:t>С рождения ребенок нацелен на идеал хорошего, поэтому считаю, что уже с младшего дошкольного возраста необходимо показать малышу нравственную суть каждого поступка. </a:t>
            </a:r>
            <a:endParaRPr dirty="0" sz="32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1" presetSubtype="4">
                                  <p:stCondLst>
                                    <p:cond delay="0"/>
                                  </p:stCondLst>
                                  <p:childTnLst>
                                    <p:set>
                                      <p:cBhvr>
                                        <p:cTn dur="1" fill="hold" id="6">
                                          <p:stCondLst>
                                            <p:cond delay="0"/>
                                          </p:stCondLst>
                                        </p:cTn>
                                        <p:tgtEl>
                                          <p:spTgt spid="1048619">
                                            <p:txEl>
                                              <p:pRg st="0" end="0"/>
                                            </p:txEl>
                                          </p:spTgt>
                                        </p:tgtEl>
                                        <p:attrNameLst>
                                          <p:attrName>style.visibility</p:attrName>
                                        </p:attrNameLst>
                                      </p:cBhvr>
                                      <p:to>
                                        <p:strVal val="visible"/>
                                      </p:to>
                                    </p:set>
                                    <p:animEffect transition="in" filter="wheel(4)">
                                      <p:cBhvr>
                                        <p:cTn dur="2000" id="7"/>
                                        <p:tgtEl>
                                          <p:spTgt spid="1048619">
                                            <p:txEl>
                                              <p:pRg st="0" end="0"/>
                                            </p:txEl>
                                          </p:spTgt>
                                        </p:tgtEl>
                                      </p:cBhvr>
                                    </p:animEffect>
                                  </p:childTnLst>
                                </p:cTn>
                              </p:par>
                              <p:par>
                                <p:cTn fill="hold" id="8" nodeType="withEffect" presetClass="entr" presetID="21" presetSubtype="4">
                                  <p:stCondLst>
                                    <p:cond delay="0"/>
                                  </p:stCondLst>
                                  <p:childTnLst>
                                    <p:set>
                                      <p:cBhvr>
                                        <p:cTn dur="1" fill="hold" id="9">
                                          <p:stCondLst>
                                            <p:cond delay="0"/>
                                          </p:stCondLst>
                                        </p:cTn>
                                        <p:tgtEl>
                                          <p:spTgt spid="1048619">
                                            <p:txEl>
                                              <p:pRg st="1" end="1"/>
                                            </p:txEl>
                                          </p:spTgt>
                                        </p:tgtEl>
                                        <p:attrNameLst>
                                          <p:attrName>style.visibility</p:attrName>
                                        </p:attrNameLst>
                                      </p:cBhvr>
                                      <p:to>
                                        <p:strVal val="visible"/>
                                      </p:to>
                                    </p:set>
                                    <p:animEffect transition="in" filter="wheel(4)">
                                      <p:cBhvr>
                                        <p:cTn dur="2000" id="10"/>
                                        <p:tgtEl>
                                          <p:spTgt spid="10486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0" name="Содержимое 2"/>
          <p:cNvSpPr>
            <a:spLocks noGrp="1"/>
          </p:cNvSpPr>
          <p:nvPr>
            <p:ph idx="1"/>
          </p:nvPr>
        </p:nvSpPr>
        <p:spPr>
          <a:xfrm>
            <a:off x="457200" y="428604"/>
            <a:ext cx="8229600" cy="5697559"/>
          </a:xfrm>
        </p:spPr>
        <p:txBody>
          <a:bodyPr>
            <a:normAutofit/>
          </a:bodyPr>
          <a:p>
            <a:pPr>
              <a:buNone/>
            </a:pPr>
            <a:r>
              <a:rPr dirty="0" lang="ru-RU" smtClean="0"/>
              <a:t> </a:t>
            </a:r>
            <a:endParaRPr dirty="0" lang="ru-RU"/>
          </a:p>
          <a:p>
            <a:endParaRPr dirty="0" lang="ru-RU"/>
          </a:p>
        </p:txBody>
      </p:sp>
      <p:pic>
        <p:nvPicPr>
          <p:cNvPr id="2097162" name="Рисунок 3" descr="thC3U8QHSL.jpg"/>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21" name="Прямоугольник 4"/>
          <p:cNvSpPr/>
          <p:nvPr/>
        </p:nvSpPr>
        <p:spPr>
          <a:xfrm>
            <a:off x="214282" y="285728"/>
            <a:ext cx="8929718" cy="6492240"/>
          </a:xfrm>
          <a:prstGeom prst="rect"/>
        </p:spPr>
        <p:txBody>
          <a:bodyPr wrap="square">
            <a:spAutoFit/>
          </a:bodyPr>
          <a:p>
            <a:r>
              <a:rPr b="1" dirty="0" sz="3600" lang="ru-RU" u="sng" smtClean="0"/>
              <a:t> Сказка</a:t>
            </a:r>
            <a:r>
              <a:rPr dirty="0" sz="3600" lang="ru-RU" smtClean="0"/>
              <a:t>, ее композиция, яркое противопоставление добра и зла, фантастические и определенные по своей нравственной сути образы, особые причинно - следственные связи и явления, доступные пониманию ребенка, - все это делает сказку особенно интересной и волнующей для детей. Она является незаменимым инструментом формирования нравственно здоровой личности ребенка.</a:t>
            </a:r>
            <a:endParaRPr dirty="0" sz="36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35" presetSubtype="0">
                                  <p:stCondLst>
                                    <p:cond delay="0"/>
                                  </p:stCondLst>
                                  <p:childTnLst>
                                    <p:set>
                                      <p:cBhvr>
                                        <p:cTn dur="1" fill="hold" id="6">
                                          <p:stCondLst>
                                            <p:cond delay="0"/>
                                          </p:stCondLst>
                                        </p:cTn>
                                        <p:tgtEl>
                                          <p:spTgt spid="1048621">
                                            <p:txEl>
                                              <p:pRg st="0" end="0"/>
                                            </p:txEl>
                                          </p:spTgt>
                                        </p:tgtEl>
                                        <p:attrNameLst>
                                          <p:attrName>style.visibility</p:attrName>
                                        </p:attrNameLst>
                                      </p:cBhvr>
                                      <p:to>
                                        <p:strVal val="visible"/>
                                      </p:to>
                                    </p:set>
                                    <p:animEffect transition="in" filter="fade">
                                      <p:cBhvr>
                                        <p:cTn dur="2000" id="7"/>
                                        <p:tgtEl>
                                          <p:spTgt spid="1048621">
                                            <p:txEl>
                                              <p:pRg st="0" end="0"/>
                                            </p:txEl>
                                          </p:spTgt>
                                        </p:tgtEl>
                                      </p:cBhvr>
                                    </p:animEffect>
                                    <p:anim calcmode="lin" valueType="num">
                                      <p:cBhvr>
                                        <p:cTn dur="2000" fill="hold" id="8"/>
                                        <p:tgtEl>
                                          <p:spTgt spid="1048621">
                                            <p:txEl>
                                              <p:pRg st="0" end="0"/>
                                            </p:txEl>
                                          </p:spTgt>
                                        </p:tgtEl>
                                        <p:attrNameLst>
                                          <p:attrName>style.rotation</p:attrName>
                                        </p:attrNameLst>
                                      </p:cBhvr>
                                      <p:tavLst>
                                        <p:tav tm="0">
                                          <p:val>
                                            <p:fltVal val="720.0"/>
                                          </p:val>
                                        </p:tav>
                                        <p:tav tm="100000">
                                          <p:val>
                                            <p:fltVal val="0.0"/>
                                          </p:val>
                                        </p:tav>
                                      </p:tavLst>
                                    </p:anim>
                                    <p:anim calcmode="lin" valueType="num">
                                      <p:cBhvr>
                                        <p:cTn dur="2000" fill="hold" id="9"/>
                                        <p:tgtEl>
                                          <p:spTgt spid="1048621">
                                            <p:txEl>
                                              <p:pRg st="0" end="0"/>
                                            </p:txEl>
                                          </p:spTgt>
                                        </p:tgtEl>
                                        <p:attrNameLst>
                                          <p:attrName>ppt_h</p:attrName>
                                        </p:attrNameLst>
                                      </p:cBhvr>
                                      <p:tavLst>
                                        <p:tav tm="0">
                                          <p:val>
                                            <p:fltVal val="0.0"/>
                                          </p:val>
                                        </p:tav>
                                        <p:tav tm="100000">
                                          <p:val>
                                            <p:strVal val="#ppt_h"/>
                                          </p:val>
                                        </p:tav>
                                      </p:tavLst>
                                    </p:anim>
                                    <p:anim calcmode="lin" valueType="num">
                                      <p:cBhvr>
                                        <p:cTn dur="2000" fill="hold" id="10"/>
                                        <p:tgtEl>
                                          <p:spTgt spid="1048621">
                                            <p:txEl>
                                              <p:pRg st="0" end="0"/>
                                            </p:txEl>
                                          </p:spTgt>
                                        </p:tgtEl>
                                        <p:attrNameLst>
                                          <p:attrName>ppt_w</p:attrName>
                                        </p:attrNameLst>
                                      </p:cBhvr>
                                      <p:tavLst>
                                        <p:tav tm="0">
                                          <p:val>
                                            <p:fltVal val="0.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2" name="Содержимое 2"/>
          <p:cNvSpPr>
            <a:spLocks noGrp="1"/>
          </p:cNvSpPr>
          <p:nvPr>
            <p:ph idx="1"/>
          </p:nvPr>
        </p:nvSpPr>
        <p:spPr>
          <a:xfrm>
            <a:off x="457200" y="285728"/>
            <a:ext cx="8229600" cy="5840435"/>
          </a:xfrm>
        </p:spPr>
        <p:txBody>
          <a:bodyPr>
            <a:normAutofit/>
          </a:bodyPr>
          <a:p>
            <a:pPr>
              <a:buNone/>
            </a:pPr>
            <a:endParaRPr dirty="0" lang="ru-RU"/>
          </a:p>
          <a:p>
            <a:endParaRPr dirty="0" lang="ru-RU"/>
          </a:p>
        </p:txBody>
      </p:sp>
      <p:pic>
        <p:nvPicPr>
          <p:cNvPr id="2097163" name="Рисунок 3" descr="thS1EZ6WYE.jpg"/>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23" name="Прямоугольник 4"/>
          <p:cNvSpPr/>
          <p:nvPr/>
        </p:nvSpPr>
        <p:spPr>
          <a:xfrm>
            <a:off x="285720" y="285728"/>
            <a:ext cx="8643998" cy="7025640"/>
          </a:xfrm>
          <a:prstGeom prst="rect"/>
        </p:spPr>
        <p:txBody>
          <a:bodyPr wrap="square">
            <a:spAutoFit/>
          </a:bodyPr>
          <a:p>
            <a:r>
              <a:rPr dirty="0" sz="3600" lang="ru-RU" smtClean="0"/>
              <a:t>Сказка сопровождает ребенка с самого раннего детства. Сказка, созданная в давние времена, живет до сих пор, увлекает детей и содержанием, и художественной формой.</a:t>
            </a:r>
          </a:p>
          <a:p>
            <a:r>
              <a:rPr dirty="0" sz="3600" lang="ru-RU" smtClean="0"/>
              <a:t>Сказка - это рассказ о заведомо невозможном. Здесь есть обязательно что-то фантастическое, неправдоподобное: животные разговаривают, на первый взгляд обыкновенные предметы оказываются волшебными.</a:t>
            </a:r>
            <a:endParaRPr dirty="0" sz="36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34" presetSubtype="0">
                                  <p:stCondLst>
                                    <p:cond delay="0"/>
                                  </p:stCondLst>
                                  <p:childTnLst>
                                    <p:set>
                                      <p:cBhvr>
                                        <p:cTn dur="1" fill="hold" id="6">
                                          <p:stCondLst>
                                            <p:cond delay="0"/>
                                          </p:stCondLst>
                                        </p:cTn>
                                        <p:tgtEl>
                                          <p:spTgt spid="1048623">
                                            <p:txEl>
                                              <p:pRg st="0" end="0"/>
                                            </p:txEl>
                                          </p:spTgt>
                                        </p:tgtEl>
                                        <p:attrNameLst>
                                          <p:attrName>style.visibility</p:attrName>
                                        </p:attrNameLst>
                                      </p:cBhvr>
                                      <p:to>
                                        <p:strVal val="visible"/>
                                      </p:to>
                                    </p:set>
                                    <p:anim calcmode="lin" from="(-#ppt_w/2)" to="(#ppt_x)" valueType="num">
                                      <p:cBhvr>
                                        <p:cTn dur="600" fill="hold" id="7">
                                          <p:stCondLst>
                                            <p:cond delay="0"/>
                                          </p:stCondLst>
                                        </p:cTn>
                                        <p:tgtEl>
                                          <p:spTgt spid="1048623">
                                            <p:txEl>
                                              <p:pRg st="0" end="0"/>
                                            </p:txEl>
                                          </p:spTgt>
                                        </p:tgtEl>
                                        <p:attrNameLst>
                                          <p:attrName>ppt_x</p:attrName>
                                        </p:attrNameLst>
                                      </p:cBhvr>
                                    </p:anim>
                                    <p:anim calcmode="lin" from="0" to="-1.0" valueType="num">
                                      <p:cBhvr>
                                        <p:cTn autoRev="1" decel="50000" dur="200" fill="hold" id="8">
                                          <p:stCondLst>
                                            <p:cond delay="600"/>
                                          </p:stCondLst>
                                        </p:cTn>
                                        <p:tgtEl>
                                          <p:spTgt spid="1048623">
                                            <p:txEl>
                                              <p:pRg st="0" end="0"/>
                                            </p:txEl>
                                          </p:spTgt>
                                        </p:tgtEl>
                                        <p:attrNameLst>
                                          <p:attrName>xshear</p:attrName>
                                        </p:attrNameLst>
                                      </p:cBhvr>
                                    </p:anim>
                                    <p:animScale>
                                      <p:cBhvr>
                                        <p:cTn autoRev="1" decel="100000" dur="200" fill="hold" id="9">
                                          <p:stCondLst>
                                            <p:cond delay="600"/>
                                          </p:stCondLst>
                                        </p:cTn>
                                        <p:tgtEl>
                                          <p:spTgt spid="1048623">
                                            <p:txEl>
                                              <p:pRg st="0" end="0"/>
                                            </p:txEl>
                                          </p:spTgt>
                                        </p:tgtEl>
                                      </p:cBhvr>
                                      <p:from x="100000" y="100000"/>
                                      <p:to x="80000" y="100000"/>
                                    </p:animScale>
                                    <p:anim by="(#ppt_h/3+#ppt_w*0.1)" calcmode="lin" valueType="num">
                                      <p:cBhvr additive="sum">
                                        <p:cTn autoRev="1" decel="100000" dur="200" fill="hold" id="10">
                                          <p:stCondLst>
                                            <p:cond delay="600"/>
                                          </p:stCondLst>
                                        </p:cTn>
                                        <p:tgtEl>
                                          <p:spTgt spid="1048623">
                                            <p:txEl>
                                              <p:pRg st="0" end="0"/>
                                            </p:txEl>
                                          </p:spTgt>
                                        </p:tgtEl>
                                        <p:attrNameLst>
                                          <p:attrName>ppt_x</p:attrName>
                                        </p:attrNameLst>
                                      </p:cBhvr>
                                    </p:anim>
                                  </p:childTnLst>
                                </p:cTn>
                              </p:par>
                              <p:par>
                                <p:cTn fill="hold" id="11" nodeType="withEffect" presetClass="entr" presetID="34" presetSubtype="0">
                                  <p:stCondLst>
                                    <p:cond delay="0"/>
                                  </p:stCondLst>
                                  <p:childTnLst>
                                    <p:set>
                                      <p:cBhvr>
                                        <p:cTn dur="1" fill="hold" id="12">
                                          <p:stCondLst>
                                            <p:cond delay="0"/>
                                          </p:stCondLst>
                                        </p:cTn>
                                        <p:tgtEl>
                                          <p:spTgt spid="1048623">
                                            <p:txEl>
                                              <p:pRg st="1" end="1"/>
                                            </p:txEl>
                                          </p:spTgt>
                                        </p:tgtEl>
                                        <p:attrNameLst>
                                          <p:attrName>style.visibility</p:attrName>
                                        </p:attrNameLst>
                                      </p:cBhvr>
                                      <p:to>
                                        <p:strVal val="visible"/>
                                      </p:to>
                                    </p:set>
                                    <p:anim calcmode="lin" from="(-#ppt_w/2)" to="(#ppt_x)" valueType="num">
                                      <p:cBhvr>
                                        <p:cTn dur="600" fill="hold" id="13">
                                          <p:stCondLst>
                                            <p:cond delay="0"/>
                                          </p:stCondLst>
                                        </p:cTn>
                                        <p:tgtEl>
                                          <p:spTgt spid="1048623">
                                            <p:txEl>
                                              <p:pRg st="1" end="1"/>
                                            </p:txEl>
                                          </p:spTgt>
                                        </p:tgtEl>
                                        <p:attrNameLst>
                                          <p:attrName>ppt_x</p:attrName>
                                        </p:attrNameLst>
                                      </p:cBhvr>
                                    </p:anim>
                                    <p:anim calcmode="lin" from="0" to="-1.0" valueType="num">
                                      <p:cBhvr>
                                        <p:cTn autoRev="1" decel="50000" dur="200" fill="hold" id="14">
                                          <p:stCondLst>
                                            <p:cond delay="600"/>
                                          </p:stCondLst>
                                        </p:cTn>
                                        <p:tgtEl>
                                          <p:spTgt spid="1048623">
                                            <p:txEl>
                                              <p:pRg st="1" end="1"/>
                                            </p:txEl>
                                          </p:spTgt>
                                        </p:tgtEl>
                                        <p:attrNameLst>
                                          <p:attrName>xshear</p:attrName>
                                        </p:attrNameLst>
                                      </p:cBhvr>
                                    </p:anim>
                                    <p:animScale>
                                      <p:cBhvr>
                                        <p:cTn autoRev="1" decel="100000" dur="200" fill="hold" id="15">
                                          <p:stCondLst>
                                            <p:cond delay="600"/>
                                          </p:stCondLst>
                                        </p:cTn>
                                        <p:tgtEl>
                                          <p:spTgt spid="1048623">
                                            <p:txEl>
                                              <p:pRg st="1" end="1"/>
                                            </p:txEl>
                                          </p:spTgt>
                                        </p:tgtEl>
                                      </p:cBhvr>
                                      <p:from x="100000" y="100000"/>
                                      <p:to x="80000" y="100000"/>
                                    </p:animScale>
                                    <p:anim by="(#ppt_h/3+#ppt_w*0.1)" calcmode="lin" valueType="num">
                                      <p:cBhvr additive="sum">
                                        <p:cTn autoRev="1" decel="100000" dur="200" fill="hold" id="16">
                                          <p:stCondLst>
                                            <p:cond delay="600"/>
                                          </p:stCondLst>
                                        </p:cTn>
                                        <p:tgtEl>
                                          <p:spTgt spid="104862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24" name="Содержимое 2"/>
          <p:cNvSpPr>
            <a:spLocks noGrp="1"/>
          </p:cNvSpPr>
          <p:nvPr>
            <p:ph idx="1"/>
          </p:nvPr>
        </p:nvSpPr>
        <p:spPr>
          <a:xfrm>
            <a:off x="457200" y="500042"/>
            <a:ext cx="8229600" cy="5626121"/>
          </a:xfrm>
        </p:spPr>
        <p:txBody>
          <a:bodyPr/>
          <a:p>
            <a:pPr algn="ctr">
              <a:buNone/>
            </a:pPr>
            <a:r>
              <a:rPr dirty="0" sz="3600" lang="ru-RU" smtClean="0"/>
              <a:t>   </a:t>
            </a:r>
            <a:r>
              <a:rPr dirty="0" sz="3600" lang="ru-RU" smtClean="0"/>
              <a:t> </a:t>
            </a:r>
            <a:endParaRPr dirty="0" sz="3600" lang="ru-RU"/>
          </a:p>
          <a:p>
            <a:pPr>
              <a:buNone/>
            </a:pPr>
            <a:endParaRPr dirty="0" lang="ru-RU"/>
          </a:p>
        </p:txBody>
      </p:sp>
      <p:pic>
        <p:nvPicPr>
          <p:cNvPr id="2097164" name="Рисунок 3" descr="bg019[1].gif"/>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25" name="Прямоугольник 4"/>
          <p:cNvSpPr/>
          <p:nvPr/>
        </p:nvSpPr>
        <p:spPr>
          <a:xfrm>
            <a:off x="142844" y="357166"/>
            <a:ext cx="9001156" cy="4358640"/>
          </a:xfrm>
          <a:prstGeom prst="rect"/>
        </p:spPr>
        <p:txBody>
          <a:bodyPr wrap="square">
            <a:spAutoFit/>
          </a:bodyPr>
          <a:p>
            <a:pPr algn="ctr">
              <a:buNone/>
            </a:pPr>
            <a:r>
              <a:rPr dirty="0" sz="3600" lang="ru-RU" smtClean="0">
                <a:solidFill>
                  <a:srgbClr val="FFFF00"/>
                </a:solidFill>
              </a:rPr>
              <a:t>Нравственные понятия </a:t>
            </a:r>
          </a:p>
          <a:p>
            <a:pPr algn="ctr">
              <a:buNone/>
            </a:pPr>
            <a:r>
              <a:rPr b="1" dirty="0" sz="3600" lang="ru-RU" u="sng" smtClean="0">
                <a:solidFill>
                  <a:srgbClr val="FFFF00"/>
                </a:solidFill>
              </a:rPr>
              <a:t>(честность, доброта, человеколюбие</a:t>
            </a:r>
            <a:r>
              <a:rPr b="1" dirty="0" sz="3600" lang="ru-RU" u="sng" smtClean="0">
                <a:solidFill>
                  <a:srgbClr val="FFFF00"/>
                </a:solidFill>
              </a:rPr>
              <a:t>),</a:t>
            </a:r>
          </a:p>
          <a:p>
            <a:pPr algn="ctr">
              <a:buNone/>
            </a:pPr>
            <a:r>
              <a:rPr b="1" dirty="0" sz="3600" lang="ru-RU" smtClean="0">
                <a:solidFill>
                  <a:srgbClr val="FFFF00"/>
                </a:solidFill>
              </a:rPr>
              <a:t> </a:t>
            </a:r>
            <a:r>
              <a:rPr dirty="0" sz="3600" lang="ru-RU" smtClean="0">
                <a:solidFill>
                  <a:srgbClr val="FFFF00"/>
                </a:solidFill>
              </a:rPr>
              <a:t>ярко представленные в образах героев, закрепляются в реальной жизни и взаимоотношениях с близкими людьми, превращаясь в нравственные эталоны, которыми регулируются желания и поступки ребенка</a:t>
            </a:r>
            <a:r>
              <a:rPr dirty="0" lang="ru-RU" smtClean="0">
                <a:solidFill>
                  <a:srgbClr val="FFFF00"/>
                </a:solidFill>
              </a:rPr>
              <a:t>.</a:t>
            </a:r>
            <a:endParaRPr dirty="0" lang="ru-RU">
              <a:solidFill>
                <a:srgbClr val="FFFF00"/>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2" presetSubtype="0">
                                  <p:stCondLst>
                                    <p:cond delay="0"/>
                                  </p:stCondLst>
                                  <p:childTnLst>
                                    <p:set>
                                      <p:cBhvr>
                                        <p:cTn dur="1" fill="hold" id="6">
                                          <p:stCondLst>
                                            <p:cond delay="0"/>
                                          </p:stCondLst>
                                        </p:cTn>
                                        <p:tgtEl>
                                          <p:spTgt spid="1048625"/>
                                        </p:tgtEl>
                                        <p:attrNameLst>
                                          <p:attrName>style.visibility</p:attrName>
                                        </p:attrNameLst>
                                      </p:cBhvr>
                                      <p:to>
                                        <p:strVal val="visible"/>
                                      </p:to>
                                    </p:set>
                                    <p:animScale>
                                      <p:cBhvr>
                                        <p:cTn decel="50000" dur="1000" fill="hold" id="7">
                                          <p:stCondLst>
                                            <p:cond delay="0"/>
                                          </p:stCondLst>
                                        </p:cTn>
                                        <p:tgtEl>
                                          <p:spTgt spid="10486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ecel="50000" dur="1000" fill="hold" id="8">
                                          <p:stCondLst>
                                            <p:cond delay="0"/>
                                          </p:stCondLst>
                                        </p:cTn>
                                        <p:tgtEl>
                                          <p:spTgt spid="1048625"/>
                                        </p:tgtEl>
                                        <p:attrNameLst>
                                          <p:attrName>ppt_x</p:attrName>
                                          <p:attrName>ppt_y</p:attrName>
                                        </p:attrNameLst>
                                      </p:cBhvr>
                                    </p:animMotion>
                                    <p:animEffect transition="in" filter="fade">
                                      <p:cBhvr>
                                        <p:cTn dur="1000" id="9"/>
                                        <p:tgtEl>
                                          <p:spTgt spid="1048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26" name="Заголовок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p>
            <a:r>
              <a:rPr b="1" dirty="0" lang="ru-RU" u="sng" smtClean="0"/>
              <a:t>Проблема</a:t>
            </a:r>
            <a:r>
              <a:rPr dirty="0" lang="ru-RU" smtClean="0"/>
              <a:t/>
            </a:r>
            <a:br>
              <a:rPr dirty="0" lang="ru-RU" smtClean="0"/>
            </a:br>
            <a:endParaRPr dirty="0" lang="ru-RU"/>
          </a:p>
        </p:txBody>
      </p:sp>
      <p:sp>
        <p:nvSpPr>
          <p:cNvPr id="1048627" name="Содержимое 2"/>
          <p:cNvSpPr>
            <a:spLocks noGrp="1"/>
          </p:cNvSpPr>
          <p:nvPr>
            <p:ph idx="1"/>
          </p:nvPr>
        </p:nvSpPr>
        <p:spPr>
          <a:xfrm>
            <a:off x="457200" y="1500174"/>
            <a:ext cx="8229600" cy="4625989"/>
          </a:xfrm>
        </p:spPr>
        <p:txBody>
          <a:bodyPr>
            <a:normAutofit/>
          </a:bodyPr>
          <a:p>
            <a:pPr>
              <a:buNone/>
            </a:pPr>
            <a:endParaRPr dirty="0" lang="ru-RU"/>
          </a:p>
          <a:p>
            <a:pPr>
              <a:buNone/>
            </a:pPr>
            <a:r>
              <a:rPr dirty="0" sz="3600" lang="ru-RU" smtClean="0"/>
              <a:t> </a:t>
            </a:r>
            <a:endParaRPr dirty="0" sz="3600" lang="ru-RU"/>
          </a:p>
        </p:txBody>
      </p:sp>
      <p:pic>
        <p:nvPicPr>
          <p:cNvPr id="2097165" name="Рисунок 3" descr="leopold11[1].gif"/>
          <p:cNvPicPr>
            <a:picLocks noChangeAspect="1"/>
          </p:cNvPicPr>
          <p:nvPr/>
        </p:nvPicPr>
        <p:blipFill>
          <a:blip xmlns:r="http://schemas.openxmlformats.org/officeDocument/2006/relationships" r:embed="rId1"/>
          <a:stretch>
            <a:fillRect/>
          </a:stretch>
        </p:blipFill>
        <p:spPr>
          <a:xfrm>
            <a:off x="357158" y="500042"/>
            <a:ext cx="8572560" cy="6357958"/>
          </a:xfrm>
          <a:prstGeom prst="rect"/>
        </p:spPr>
      </p:pic>
      <p:sp>
        <p:nvSpPr>
          <p:cNvPr id="1048628" name="Прямоугольник 4"/>
          <p:cNvSpPr/>
          <p:nvPr/>
        </p:nvSpPr>
        <p:spPr>
          <a:xfrm>
            <a:off x="285720" y="1357298"/>
            <a:ext cx="8501122" cy="4892040"/>
          </a:xfrm>
          <a:prstGeom prst="rect"/>
        </p:spPr>
        <p:txBody>
          <a:bodyPr wrap="square">
            <a:spAutoFit/>
          </a:bodyPr>
          <a:p>
            <a:r>
              <a:rPr dirty="0" lang="ru-RU" smtClean="0"/>
              <a:t> </a:t>
            </a:r>
            <a:r>
              <a:rPr dirty="0" sz="3600" lang="ru-RU" smtClean="0"/>
              <a:t>Проблема состоит в том, что в наш век духовного обнищания сказка, как и другие ценности традиционной культуры, утрачивает свое высокое предназначение. Именно в детском возрасте важно успеть заложить ростки доброты, ответственность за свои поступки, любви к людям, природе своего края.</a:t>
            </a:r>
            <a:endParaRPr dirty="0" sz="36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mph" presetID="26" presetSubtype="0">
                                  <p:stCondLst>
                                    <p:cond delay="0"/>
                                  </p:stCondLst>
                                  <p:childTnLst>
                                    <p:animEffect transition="out" filter="fade">
                                      <p:cBhvr>
                                        <p:cTn dur="500" id="6" tmFilter="0, 0; .2, .5; .8, .5; 1, 0"/>
                                        <p:tgtEl>
                                          <p:spTgt spid="1048626"/>
                                        </p:tgtEl>
                                      </p:cBhvr>
                                    </p:animEffect>
                                    <p:animScale>
                                      <p:cBhvr>
                                        <p:cTn autoRev="1" dur="250" fill="hold" id="7"/>
                                        <p:tgtEl>
                                          <p:spTgt spid="1048626"/>
                                        </p:tgtEl>
                                      </p:cBhvr>
                                      <p:by x="105000" y="105000"/>
                                    </p:animScale>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15" presetSubtype="0">
                                  <p:stCondLst>
                                    <p:cond delay="0"/>
                                  </p:stCondLst>
                                  <p:childTnLst>
                                    <p:set>
                                      <p:cBhvr>
                                        <p:cTn dur="1" fill="hold" id="11">
                                          <p:stCondLst>
                                            <p:cond delay="0"/>
                                          </p:stCondLst>
                                        </p:cTn>
                                        <p:tgtEl>
                                          <p:spTgt spid="1048628">
                                            <p:txEl>
                                              <p:pRg st="0" end="0"/>
                                            </p:txEl>
                                          </p:spTgt>
                                        </p:tgtEl>
                                        <p:attrNameLst>
                                          <p:attrName>style.visibility</p:attrName>
                                        </p:attrNameLst>
                                      </p:cBhvr>
                                      <p:to>
                                        <p:strVal val="visible"/>
                                      </p:to>
                                    </p:set>
                                    <p:anim calcmode="lin" valueType="num">
                                      <p:cBhvr>
                                        <p:cTn dur="1000" fill="hold" id="12"/>
                                        <p:tgtEl>
                                          <p:spTgt spid="1048628">
                                            <p:txEl>
                                              <p:pRg st="0" end="0"/>
                                            </p:txEl>
                                          </p:spTgt>
                                        </p:tgtEl>
                                        <p:attrNameLst>
                                          <p:attrName>ppt_w</p:attrName>
                                        </p:attrNameLst>
                                      </p:cBhvr>
                                      <p:tavLst>
                                        <p:tav tm="0">
                                          <p:val>
                                            <p:fltVal val="0.0"/>
                                          </p:val>
                                        </p:tav>
                                        <p:tav tm="100000">
                                          <p:val>
                                            <p:strVal val="#ppt_w"/>
                                          </p:val>
                                        </p:tav>
                                      </p:tavLst>
                                    </p:anim>
                                    <p:anim calcmode="lin" valueType="num">
                                      <p:cBhvr>
                                        <p:cTn dur="1000" fill="hold" id="13"/>
                                        <p:tgtEl>
                                          <p:spTgt spid="1048628">
                                            <p:txEl>
                                              <p:pRg st="0" end="0"/>
                                            </p:txEl>
                                          </p:spTgt>
                                        </p:tgtEl>
                                        <p:attrNameLst>
                                          <p:attrName>ppt_h</p:attrName>
                                        </p:attrNameLst>
                                      </p:cBhvr>
                                      <p:tavLst>
                                        <p:tav tm="0">
                                          <p:val>
                                            <p:fltVal val="0.0"/>
                                          </p:val>
                                        </p:tav>
                                        <p:tav tm="100000">
                                          <p:val>
                                            <p:strVal val="#ppt_h"/>
                                          </p:val>
                                        </p:tav>
                                      </p:tavLst>
                                    </p:anim>
                                    <p:anim calcmode="lin" valueType="num">
                                      <p:cBhvr>
                                        <p:cTn dur="1000" fill="hold" id="14"/>
                                        <p:tgtEl>
                                          <p:spTgt spid="1048628">
                                            <p:txEl>
                                              <p:pRg st="0" end="0"/>
                                            </p:txEl>
                                          </p:spTgt>
                                        </p:tgtEl>
                                        <p:attrNameLst>
                                          <p:attrName>ppt_x</p:attrName>
                                        </p:attrNameLst>
                                      </p:cBhvr>
                                      <p:tavLst>
                                        <p:tav fmla="#ppt_x+(cos(-2*pi*(1-$))*-#ppt_x-sin(-2*pi*(1-$))*(1-#ppt_y))*(1-$)" tm="0">
                                          <p:val>
                                            <p:fltVal val="0.0"/>
                                          </p:val>
                                        </p:tav>
                                        <p:tav tm="100000">
                                          <p:val>
                                            <p:fltVal val="1.0"/>
                                          </p:val>
                                        </p:tav>
                                      </p:tavLst>
                                    </p:anim>
                                    <p:anim calcmode="lin" valueType="num">
                                      <p:cBhvr>
                                        <p:cTn dur="1000" fill="hold" id="15"/>
                                        <p:tgtEl>
                                          <p:spTgt spid="1048628">
                                            <p:txEl>
                                              <p:pRg st="0" end="0"/>
                                            </p:txEl>
                                          </p:spTgt>
                                        </p:tgtEl>
                                        <p:attrNameLst>
                                          <p:attrName>ppt_y</p:attrName>
                                        </p:attrNameLst>
                                      </p:cBhvr>
                                      <p:tavLst>
                                        <p:tav fmla="#ppt_y+(sin(-2*pi*(1-$))*-#ppt_x+cos(-2*pi*(1-$))*(1-#ppt_y))*(1-$)" tm="0">
                                          <p:val>
                                            <p:fltVal val="0.0"/>
                                          </p:val>
                                        </p:tav>
                                        <p:tav tm="100000">
                                          <p:val>
                                            <p:fltVal val="1.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29" name="Содержимое 2"/>
          <p:cNvSpPr>
            <a:spLocks noGrp="1"/>
          </p:cNvSpPr>
          <p:nvPr>
            <p:ph idx="1"/>
          </p:nvPr>
        </p:nvSpPr>
        <p:spPr>
          <a:xfrm>
            <a:off x="457200" y="428604"/>
            <a:ext cx="8229600" cy="5697559"/>
          </a:xfrm>
        </p:spPr>
        <p:txBody>
          <a:bodyPr>
            <a:normAutofit/>
          </a:bodyPr>
          <a:p>
            <a:pPr>
              <a:buNone/>
            </a:pPr>
            <a:r>
              <a:rPr dirty="0" sz="3600" lang="ru-RU" smtClean="0"/>
              <a:t> </a:t>
            </a:r>
            <a:endParaRPr dirty="0" sz="3600" lang="ru-RU"/>
          </a:p>
          <a:p>
            <a:endParaRPr dirty="0" sz="3600" lang="ru-RU"/>
          </a:p>
        </p:txBody>
      </p:sp>
      <p:pic>
        <p:nvPicPr>
          <p:cNvPr id="2097166" name="Рисунок 3" descr="bg001[1].gif"/>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30" name="Прямоугольник 4"/>
          <p:cNvSpPr/>
          <p:nvPr/>
        </p:nvSpPr>
        <p:spPr>
          <a:xfrm>
            <a:off x="214282" y="214290"/>
            <a:ext cx="8715436" cy="6657340"/>
          </a:xfrm>
          <a:prstGeom prst="rect"/>
        </p:spPr>
        <p:txBody>
          <a:bodyPr wrap="square">
            <a:spAutoFit/>
          </a:bodyPr>
          <a:p>
            <a:r>
              <a:rPr dirty="0" sz="4000" lang="ru-RU" smtClean="0">
                <a:solidFill>
                  <a:srgbClr val="FFFF00"/>
                </a:solidFill>
              </a:rPr>
              <a:t> не все дети умеют общаться друг с другом,  некоторые проявляют склонность к враждебности, нежелание делиться игрушками, помочь товарищу в трудной ситуации. У детей слабо развиты навыки сочувствия, сопереживания. А именно с </a:t>
            </a:r>
            <a:r>
              <a:rPr dirty="0" sz="4000" lang="ru-RU" u="sng" smtClean="0">
                <a:solidFill>
                  <a:srgbClr val="FFFF00"/>
                </a:solidFill>
                <a:hlinkClick r:id="rId2" tooltip="Ранний возраст"/>
              </a:rPr>
              <a:t>раннего возраста</a:t>
            </a:r>
            <a:r>
              <a:rPr dirty="0" sz="4000" lang="ru-RU" smtClean="0">
                <a:solidFill>
                  <a:srgbClr val="FFFF00"/>
                </a:solidFill>
              </a:rPr>
              <a:t> идет формирование и развитие нравственных качеств человека.</a:t>
            </a:r>
            <a:endParaRPr dirty="0" sz="4000" lang="ru-RU">
              <a:solidFill>
                <a:srgbClr val="FFFF00"/>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2" presetSubtype="0">
                                  <p:stCondLst>
                                    <p:cond delay="0"/>
                                  </p:stCondLst>
                                  <p:childTnLst>
                                    <p:set>
                                      <p:cBhvr>
                                        <p:cTn dur="1" fill="hold" id="6">
                                          <p:stCondLst>
                                            <p:cond delay="0"/>
                                          </p:stCondLst>
                                        </p:cTn>
                                        <p:tgtEl>
                                          <p:spTgt spid="1048630">
                                            <p:txEl>
                                              <p:pRg st="0" end="0"/>
                                            </p:txEl>
                                          </p:spTgt>
                                        </p:tgtEl>
                                        <p:attrNameLst>
                                          <p:attrName>style.visibility</p:attrName>
                                        </p:attrNameLst>
                                      </p:cBhvr>
                                      <p:to>
                                        <p:strVal val="visible"/>
                                      </p:to>
                                    </p:set>
                                    <p:animScale>
                                      <p:cBhvr>
                                        <p:cTn decel="50000" dur="1000" fill="hold" id="7">
                                          <p:stCondLst>
                                            <p:cond delay="0"/>
                                          </p:stCondLst>
                                        </p:cTn>
                                        <p:tgtEl>
                                          <p:spTgt spid="1048630">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ecel="50000" dur="1000" fill="hold" id="8">
                                          <p:stCondLst>
                                            <p:cond delay="0"/>
                                          </p:stCondLst>
                                        </p:cTn>
                                        <p:tgtEl>
                                          <p:spTgt spid="1048630">
                                            <p:txEl>
                                              <p:pRg st="0" end="0"/>
                                            </p:txEl>
                                          </p:spTgt>
                                        </p:tgtEl>
                                        <p:attrNameLst>
                                          <p:attrName>ppt_x</p:attrName>
                                          <p:attrName>ppt_y</p:attrName>
                                        </p:attrNameLst>
                                      </p:cBhvr>
                                    </p:animMotion>
                                    <p:animEffect transition="in" filter="fade">
                                      <p:cBhvr>
                                        <p:cTn dur="1000" id="9"/>
                                        <p:tgtEl>
                                          <p:spTgt spid="10486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2" name="Заголовок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p>
            <a:r>
              <a:rPr dirty="0" lang="ru-RU" smtClean="0"/>
              <a:t> </a:t>
            </a:r>
            <a:r>
              <a:rPr b="1" dirty="0" lang="ru-RU" u="sng" smtClean="0"/>
              <a:t>Эффективность работы</a:t>
            </a:r>
            <a:endParaRPr dirty="0" lang="ru-RU"/>
          </a:p>
        </p:txBody>
      </p:sp>
      <p:sp>
        <p:nvSpPr>
          <p:cNvPr id="1048593" name="Содержимое 2"/>
          <p:cNvSpPr>
            <a:spLocks noGrp="1"/>
          </p:cNvSpPr>
          <p:nvPr>
            <p:ph idx="1"/>
          </p:nvPr>
        </p:nvSpPr>
        <p:spPr/>
        <p:txBody>
          <a:bodyPr/>
          <a:p>
            <a:pPr>
              <a:buNone/>
            </a:pPr>
            <a:r>
              <a:rPr dirty="0" lang="ru-RU" smtClean="0"/>
              <a:t>    нравственное воспитание дошкольников будет более эффективно при использовании сказки как педагогического средства, если:</a:t>
            </a:r>
          </a:p>
          <a:p>
            <a:endParaRPr dirty="0" lang="ru-RU"/>
          </a:p>
        </p:txBody>
      </p:sp>
      <p:graphicFrame>
        <p:nvGraphicFramePr>
          <p:cNvPr id="4194304" name="Схема 7"/>
          <p:cNvGraphicFramePr>
            <a:graphicFrameLocks/>
          </p:cNvGraphicFramePr>
          <p:nvPr/>
        </p:nvGraphicFramePr>
        <p:xfrm>
          <a:off x="1524000" y="3714752"/>
          <a:ext cx="7048528" cy="2643206"/>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5" presetSubtype="0">
                                  <p:stCondLst>
                                    <p:cond delay="0"/>
                                  </p:stCondLst>
                                  <p:childTnLst>
                                    <p:set>
                                      <p:cBhvr>
                                        <p:cTn dur="1" fill="hold" id="6">
                                          <p:stCondLst>
                                            <p:cond delay="0"/>
                                          </p:stCondLst>
                                        </p:cTn>
                                        <p:tgtEl>
                                          <p:spTgt spid="1048592"/>
                                        </p:tgtEl>
                                        <p:attrNameLst>
                                          <p:attrName>style.visibility</p:attrName>
                                        </p:attrNameLst>
                                      </p:cBhvr>
                                      <p:to>
                                        <p:strVal val="visible"/>
                                      </p:to>
                                    </p:set>
                                    <p:animEffect transition="in" filter="fade">
                                      <p:cBhvr>
                                        <p:cTn dur="2000" id="7"/>
                                        <p:tgtEl>
                                          <p:spTgt spid="1048592"/>
                                        </p:tgtEl>
                                      </p:cBhvr>
                                    </p:animEffect>
                                    <p:anim calcmode="lin" valueType="num">
                                      <p:cBhvr>
                                        <p:cTn dur="2000" fill="hold" id="8"/>
                                        <p:tgtEl>
                                          <p:spTgt spid="1048592"/>
                                        </p:tgtEl>
                                        <p:attrNameLst>
                                          <p:attrName>style.rotation</p:attrName>
                                        </p:attrNameLst>
                                      </p:cBhvr>
                                      <p:tavLst>
                                        <p:tav tm="0">
                                          <p:val>
                                            <p:fltVal val="720.0"/>
                                          </p:val>
                                        </p:tav>
                                        <p:tav tm="100000">
                                          <p:val>
                                            <p:fltVal val="0.0"/>
                                          </p:val>
                                        </p:tav>
                                      </p:tavLst>
                                    </p:anim>
                                    <p:anim calcmode="lin" valueType="num">
                                      <p:cBhvr>
                                        <p:cTn dur="2000" fill="hold" id="9"/>
                                        <p:tgtEl>
                                          <p:spTgt spid="1048592"/>
                                        </p:tgtEl>
                                        <p:attrNameLst>
                                          <p:attrName>ppt_h</p:attrName>
                                        </p:attrNameLst>
                                      </p:cBhvr>
                                      <p:tavLst>
                                        <p:tav tm="0">
                                          <p:val>
                                            <p:fltVal val="0.0"/>
                                          </p:val>
                                        </p:tav>
                                        <p:tav tm="100000">
                                          <p:val>
                                            <p:strVal val="#ppt_h"/>
                                          </p:val>
                                        </p:tav>
                                      </p:tavLst>
                                    </p:anim>
                                    <p:anim calcmode="lin" valueType="num">
                                      <p:cBhvr>
                                        <p:cTn dur="2000" fill="hold" id="10"/>
                                        <p:tgtEl>
                                          <p:spTgt spid="1048592"/>
                                        </p:tgtEl>
                                        <p:attrNameLst>
                                          <p:attrName>ppt_w</p:attrName>
                                        </p:attrNameLst>
                                      </p:cBhvr>
                                      <p:tavLst>
                                        <p:tav tm="0">
                                          <p:val>
                                            <p:fltVal val="0.0"/>
                                          </p:val>
                                        </p:tav>
                                        <p:tav tm="100000">
                                          <p:val>
                                            <p:strVal val="#ppt_w"/>
                                          </p:val>
                                        </p:tav>
                                      </p:tavLst>
                                    </p:anim>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mph" presetID="34" presetSubtype="0">
                                  <p:stCondLst>
                                    <p:cond delay="0"/>
                                  </p:stCondLst>
                                  <p:iterate type="lt">
                                    <p:tmPct val="10000"/>
                                  </p:iterate>
                                  <p:childTnLst>
                                    <p:animMotion origin="layout" path="M 0.0 0.0 L 0.0 -0.07213" pathEditMode="relative" ptsTypes="">
                                      <p:cBhvr>
                                        <p:cTn accel="50000" autoRev="1" decel="50000" dur="250" fill="hold" id="14">
                                          <p:stCondLst>
                                            <p:cond delay="0"/>
                                          </p:stCondLst>
                                        </p:cTn>
                                        <p:tgtEl>
                                          <p:spTgt spid="1048593">
                                            <p:txEl>
                                              <p:pRg st="0" end="0"/>
                                            </p:txEl>
                                          </p:spTgt>
                                        </p:tgtEl>
                                        <p:attrNameLst>
                                          <p:attrName>ppt_x</p:attrName>
                                          <p:attrName>ppt_y</p:attrName>
                                        </p:attrNameLst>
                                      </p:cBhvr>
                                    </p:animMotion>
                                    <p:animRot by="1500000">
                                      <p:cBhvr>
                                        <p:cTn dur="125" fill="hold" id="15">
                                          <p:stCondLst>
                                            <p:cond delay="0"/>
                                          </p:stCondLst>
                                        </p:cTn>
                                        <p:tgtEl>
                                          <p:spTgt spid="1048593">
                                            <p:txEl>
                                              <p:pRg st="0" end="0"/>
                                            </p:txEl>
                                          </p:spTgt>
                                        </p:tgtEl>
                                        <p:attrNameLst>
                                          <p:attrName>r</p:attrName>
                                        </p:attrNameLst>
                                      </p:cBhvr>
                                    </p:animRot>
                                    <p:animRot by="-1500000">
                                      <p:cBhvr>
                                        <p:cTn dur="125" fill="hold" id="16">
                                          <p:stCondLst>
                                            <p:cond delay="125"/>
                                          </p:stCondLst>
                                        </p:cTn>
                                        <p:tgtEl>
                                          <p:spTgt spid="1048593">
                                            <p:txEl>
                                              <p:pRg st="0" end="0"/>
                                            </p:txEl>
                                          </p:spTgt>
                                        </p:tgtEl>
                                        <p:attrNameLst>
                                          <p:attrName>r</p:attrName>
                                        </p:attrNameLst>
                                      </p:cBhvr>
                                    </p:animRot>
                                    <p:animRot by="-1500000">
                                      <p:cBhvr>
                                        <p:cTn dur="125" fill="hold" id="17">
                                          <p:stCondLst>
                                            <p:cond delay="250"/>
                                          </p:stCondLst>
                                        </p:cTn>
                                        <p:tgtEl>
                                          <p:spTgt spid="1048593">
                                            <p:txEl>
                                              <p:pRg st="0" end="0"/>
                                            </p:txEl>
                                          </p:spTgt>
                                        </p:tgtEl>
                                        <p:attrNameLst>
                                          <p:attrName>r</p:attrName>
                                        </p:attrNameLst>
                                      </p:cBhvr>
                                    </p:animRot>
                                    <p:animRot by="1500000">
                                      <p:cBhvr>
                                        <p:cTn dur="125" fill="hold" id="18">
                                          <p:stCondLst>
                                            <p:cond delay="375"/>
                                          </p:stCondLst>
                                        </p:cTn>
                                        <p:tgtEl>
                                          <p:spTgt spid="1048593">
                                            <p:txEl>
                                              <p:pRg st="0" end="0"/>
                                            </p:txEl>
                                          </p:spTgt>
                                        </p:tgtEl>
                                        <p:attrNameLst>
                                          <p:attrName>r</p:attrName>
                                        </p:attrNameLst>
                                      </p:cBhvr>
                                    </p:animRot>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mph" presetID="35" presetSubtype="0">
                                  <p:stCondLst>
                                    <p:cond delay="0"/>
                                  </p:stCondLst>
                                  <p:childTnLst>
                                    <p:anim calcmode="discrete" valueType="str">
                                      <p:cBhvr>
                                        <p:cTn dur="1000" fill="hold" id="22"/>
                                        <p:tgtEl>
                                          <p:spTgt spid="419430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2" grpId="0" animBg="1"/>
      <p:bldP spid="1048593" grpId="0" build="p"/>
      <p:bldGraphic spid="419430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0" name="Заголовок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p>
            <a:r>
              <a:rPr b="1" dirty="0" lang="ru-RU" u="sng" smtClean="0"/>
              <a:t>Новизна</a:t>
            </a:r>
            <a:endParaRPr dirty="0" lang="ru-RU"/>
          </a:p>
        </p:txBody>
      </p:sp>
      <p:sp>
        <p:nvSpPr>
          <p:cNvPr id="1048591"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0625" lnSpcReduction="20000"/>
          </a:bodyPr>
          <a:p>
            <a:pPr>
              <a:buNone/>
            </a:pPr>
            <a:r>
              <a:rPr dirty="0" lang="ru-RU" smtClean="0"/>
              <a:t>    Создание уголка </a:t>
            </a:r>
            <a:r>
              <a:rPr dirty="0" sz="5800" lang="ru-RU" err="1" smtClean="0"/>
              <a:t>имиджтерапии</a:t>
            </a:r>
            <a:r>
              <a:rPr dirty="0" lang="ru-RU" smtClean="0"/>
              <a:t> дало возможность застенчивым детям перевоплощаться: здесь слабый может дать отпор сильным, встать на защиту слабого, может почувствовать себя богатырем, принцессой, вживаться в образы знакомых персонажей, передавать характер героев, не выходя на сцену. Это уголок эмоционального спокойствия детей. </a:t>
            </a:r>
          </a:p>
          <a:p>
            <a:pPr>
              <a:buNone/>
            </a:pPr>
            <a:r>
              <a:rPr dirty="0" lang="ru-RU" smtClean="0"/>
              <a:t> </a:t>
            </a:r>
          </a:p>
          <a:p>
            <a:endParaRPr dirty="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5" presetSubtype="0">
                                  <p:stCondLst>
                                    <p:cond delay="0"/>
                                  </p:stCondLst>
                                  <p:childTnLst>
                                    <p:set>
                                      <p:cBhvr>
                                        <p:cTn dur="1" fill="hold" id="6">
                                          <p:stCondLst>
                                            <p:cond delay="0"/>
                                          </p:stCondLst>
                                        </p:cTn>
                                        <p:tgtEl>
                                          <p:spTgt spid="1048590"/>
                                        </p:tgtEl>
                                        <p:attrNameLst>
                                          <p:attrName>style.visibility</p:attrName>
                                        </p:attrNameLst>
                                      </p:cBhvr>
                                      <p:to>
                                        <p:strVal val="visible"/>
                                      </p:to>
                                    </p:set>
                                    <p:anim calcmode="lin" valueType="num">
                                      <p:cBhvr>
                                        <p:cTn dur="1000" fill="hold" id="7"/>
                                        <p:tgtEl>
                                          <p:spTgt spid="1048590"/>
                                        </p:tgtEl>
                                        <p:attrNameLst>
                                          <p:attrName>ppt_w</p:attrName>
                                        </p:attrNameLst>
                                      </p:cBhvr>
                                      <p:tavLst>
                                        <p:tav tm="0">
                                          <p:val>
                                            <p:strVal val="#ppt_w*0.70"/>
                                          </p:val>
                                        </p:tav>
                                        <p:tav tm="100000">
                                          <p:val>
                                            <p:strVal val="#ppt_w"/>
                                          </p:val>
                                        </p:tav>
                                      </p:tavLst>
                                    </p:anim>
                                    <p:anim calcmode="lin" valueType="num">
                                      <p:cBhvr>
                                        <p:cTn dur="1000" fill="hold" id="8"/>
                                        <p:tgtEl>
                                          <p:spTgt spid="1048590"/>
                                        </p:tgtEl>
                                        <p:attrNameLst>
                                          <p:attrName>ppt_h</p:attrName>
                                        </p:attrNameLst>
                                      </p:cBhvr>
                                      <p:tavLst>
                                        <p:tav tm="0">
                                          <p:val>
                                            <p:strVal val="#ppt_h"/>
                                          </p:val>
                                        </p:tav>
                                        <p:tav tm="100000">
                                          <p:val>
                                            <p:strVal val="#ppt_h"/>
                                          </p:val>
                                        </p:tav>
                                      </p:tavLst>
                                    </p:anim>
                                    <p:animEffect transition="in" filter="fade">
                                      <p:cBhvr>
                                        <p:cTn dur="1000" id="9"/>
                                        <p:tgtEl>
                                          <p:spTgt spid="1048590"/>
                                        </p:tgtEl>
                                      </p:cBhvr>
                                    </p:animEffect>
                                  </p:childTnLst>
                                </p:cTn>
                              </p:par>
                            </p:childTnLst>
                          </p:cTn>
                        </p:par>
                      </p:childTnLst>
                    </p:cTn>
                  </p:par>
                  <p:par>
                    <p:cTn fill="hold" id="10">
                      <p:stCondLst>
                        <p:cond delay="indefinite"/>
                      </p:stCondLst>
                      <p:childTnLst>
                        <p:par>
                          <p:cTn fill="hold" id="11">
                            <p:stCondLst>
                              <p:cond delay="0"/>
                            </p:stCondLst>
                            <p:childTnLst>
                              <p:par>
                                <p:cTn fill="hold" grpId="0" id="12" nodeType="clickEffect" presetClass="entr" presetID="51" presetSubtype="0">
                                  <p:stCondLst>
                                    <p:cond delay="0"/>
                                  </p:stCondLst>
                                  <p:childTnLst>
                                    <p:set>
                                      <p:cBhvr>
                                        <p:cTn dur="1" fill="hold" id="13">
                                          <p:stCondLst>
                                            <p:cond delay="0"/>
                                          </p:stCondLst>
                                        </p:cTn>
                                        <p:tgtEl>
                                          <p:spTgt spid="1048591">
                                            <p:bg/>
                                          </p:spTgt>
                                        </p:tgtEl>
                                        <p:attrNameLst>
                                          <p:attrName>style.visibility</p:attrName>
                                        </p:attrNameLst>
                                      </p:cBhvr>
                                      <p:to>
                                        <p:strVal val="visible"/>
                                      </p:to>
                                    </p:set>
                                    <p:animEffect transition="in" filter="fade">
                                      <p:cBhvr>
                                        <p:cTn decel="100000" dur="770" id="14"/>
                                        <p:tgtEl>
                                          <p:spTgt spid="1048591">
                                            <p:bg/>
                                          </p:spTgt>
                                        </p:tgtEl>
                                      </p:cBhvr>
                                    </p:animEffect>
                                    <p:animScale>
                                      <p:cBhvr>
                                        <p:cTn decel="100000" dur="770" id="15"/>
                                        <p:tgtEl>
                                          <p:spTgt spid="1048591">
                                            <p:bg/>
                                          </p:spTgt>
                                        </p:tgtEl>
                                      </p:cBhvr>
                                      <p:from x="10000" y="10000"/>
                                      <p:to x="200000" y="450000"/>
                                    </p:animScale>
                                    <p:animScale>
                                      <p:cBhvr>
                                        <p:cTn accel="100000" dur="1230" fill="hold" id="16">
                                          <p:stCondLst>
                                            <p:cond delay="770"/>
                                          </p:stCondLst>
                                        </p:cTn>
                                        <p:tgtEl>
                                          <p:spTgt spid="1048591">
                                            <p:bg/>
                                          </p:spTgt>
                                        </p:tgtEl>
                                      </p:cBhvr>
                                      <p:from x="200000" y="450000"/>
                                      <p:to x="100000" y="100000"/>
                                    </p:animScale>
                                    <p:set>
                                      <p:cBhvr>
                                        <p:cTn dur="770" fill="hold" id="17"/>
                                        <p:tgtEl>
                                          <p:spTgt spid="1048591">
                                            <p:bg/>
                                          </p:spTgt>
                                        </p:tgtEl>
                                        <p:attrNameLst>
                                          <p:attrName>ppt_x</p:attrName>
                                        </p:attrNameLst>
                                      </p:cBhvr>
                                      <p:to>
                                        <p:strVal val="(0.5)"/>
                                      </p:to>
                                    </p:set>
                                    <p:anim calcmode="lin" from="(0.5)" to="(#ppt_x)" valueType="num">
                                      <p:cBhvr>
                                        <p:cTn accel="100000" dur="1230" fill="hold" id="18">
                                          <p:stCondLst>
                                            <p:cond delay="770"/>
                                          </p:stCondLst>
                                        </p:cTn>
                                        <p:tgtEl>
                                          <p:spTgt spid="1048591">
                                            <p:bg/>
                                          </p:spTgt>
                                        </p:tgtEl>
                                        <p:attrNameLst>
                                          <p:attrName>ppt_x</p:attrName>
                                        </p:attrNameLst>
                                      </p:cBhvr>
                                    </p:anim>
                                    <p:set>
                                      <p:cBhvr>
                                        <p:cTn dur="770" fill="hold" id="19"/>
                                        <p:tgtEl>
                                          <p:spTgt spid="1048591">
                                            <p:bg/>
                                          </p:spTgt>
                                        </p:tgtEl>
                                        <p:attrNameLst>
                                          <p:attrName>ppt_y</p:attrName>
                                        </p:attrNameLst>
                                      </p:cBhvr>
                                      <p:to>
                                        <p:strVal val="(#ppt_y+0.4)"/>
                                      </p:to>
                                    </p:set>
                                    <p:anim calcmode="lin" from="(#ppt_y+0.4)" to="(#ppt_y)" valueType="num">
                                      <p:cBhvr>
                                        <p:cTn accel="100000" dur="1230" fill="hold" id="20">
                                          <p:stCondLst>
                                            <p:cond delay="770"/>
                                          </p:stCondLst>
                                        </p:cTn>
                                        <p:tgtEl>
                                          <p:spTgt spid="1048591">
                                            <p:bg/>
                                          </p:spTgt>
                                        </p:tgtEl>
                                        <p:attrNameLst>
                                          <p:attrName>ppt_y</p:attrName>
                                        </p:attrNameLst>
                                      </p:cBhvr>
                                    </p:anim>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51" presetSubtype="0">
                                  <p:stCondLst>
                                    <p:cond delay="0"/>
                                  </p:stCondLst>
                                  <p:childTnLst>
                                    <p:set>
                                      <p:cBhvr>
                                        <p:cTn dur="1" fill="hold" id="24">
                                          <p:stCondLst>
                                            <p:cond delay="0"/>
                                          </p:stCondLst>
                                        </p:cTn>
                                        <p:tgtEl>
                                          <p:spTgt spid="1048591">
                                            <p:txEl>
                                              <p:pRg st="0" end="0"/>
                                            </p:txEl>
                                          </p:spTgt>
                                        </p:tgtEl>
                                        <p:attrNameLst>
                                          <p:attrName>style.visibility</p:attrName>
                                        </p:attrNameLst>
                                      </p:cBhvr>
                                      <p:to>
                                        <p:strVal val="visible"/>
                                      </p:to>
                                    </p:set>
                                    <p:animEffect transition="in" filter="fade">
                                      <p:cBhvr>
                                        <p:cTn decel="100000" dur="770" id="25"/>
                                        <p:tgtEl>
                                          <p:spTgt spid="1048591">
                                            <p:txEl>
                                              <p:pRg st="0" end="0"/>
                                            </p:txEl>
                                          </p:spTgt>
                                        </p:tgtEl>
                                      </p:cBhvr>
                                    </p:animEffect>
                                    <p:animScale>
                                      <p:cBhvr>
                                        <p:cTn decel="100000" dur="770" id="26"/>
                                        <p:tgtEl>
                                          <p:spTgt spid="1048591">
                                            <p:txEl>
                                              <p:pRg st="0" end="0"/>
                                            </p:txEl>
                                          </p:spTgt>
                                        </p:tgtEl>
                                      </p:cBhvr>
                                      <p:from x="10000" y="10000"/>
                                      <p:to x="200000" y="450000"/>
                                    </p:animScale>
                                    <p:animScale>
                                      <p:cBhvr>
                                        <p:cTn accel="100000" dur="1230" fill="hold" id="27">
                                          <p:stCondLst>
                                            <p:cond delay="770"/>
                                          </p:stCondLst>
                                        </p:cTn>
                                        <p:tgtEl>
                                          <p:spTgt spid="1048591">
                                            <p:txEl>
                                              <p:pRg st="0" end="0"/>
                                            </p:txEl>
                                          </p:spTgt>
                                        </p:tgtEl>
                                      </p:cBhvr>
                                      <p:from x="200000" y="450000"/>
                                      <p:to x="100000" y="100000"/>
                                    </p:animScale>
                                    <p:set>
                                      <p:cBhvr>
                                        <p:cTn dur="770" fill="hold" id="28"/>
                                        <p:tgtEl>
                                          <p:spTgt spid="1048591">
                                            <p:txEl>
                                              <p:pRg st="0" end="0"/>
                                            </p:txEl>
                                          </p:spTgt>
                                        </p:tgtEl>
                                        <p:attrNameLst>
                                          <p:attrName>ppt_x</p:attrName>
                                        </p:attrNameLst>
                                      </p:cBhvr>
                                      <p:to>
                                        <p:strVal val="(0.5)"/>
                                      </p:to>
                                    </p:set>
                                    <p:anim calcmode="lin" from="(0.5)" to="(#ppt_x)" valueType="num">
                                      <p:cBhvr>
                                        <p:cTn accel="100000" dur="1230" fill="hold" id="29">
                                          <p:stCondLst>
                                            <p:cond delay="770"/>
                                          </p:stCondLst>
                                        </p:cTn>
                                        <p:tgtEl>
                                          <p:spTgt spid="1048591">
                                            <p:txEl>
                                              <p:pRg st="0" end="0"/>
                                            </p:txEl>
                                          </p:spTgt>
                                        </p:tgtEl>
                                        <p:attrNameLst>
                                          <p:attrName>ppt_x</p:attrName>
                                        </p:attrNameLst>
                                      </p:cBhvr>
                                    </p:anim>
                                    <p:set>
                                      <p:cBhvr>
                                        <p:cTn dur="770" fill="hold" id="30"/>
                                        <p:tgtEl>
                                          <p:spTgt spid="1048591">
                                            <p:txEl>
                                              <p:pRg st="0" end="0"/>
                                            </p:txEl>
                                          </p:spTgt>
                                        </p:tgtEl>
                                        <p:attrNameLst>
                                          <p:attrName>ppt_y</p:attrName>
                                        </p:attrNameLst>
                                      </p:cBhvr>
                                      <p:to>
                                        <p:strVal val="(#ppt_y+0.4)"/>
                                      </p:to>
                                    </p:set>
                                    <p:anim calcmode="lin" from="(#ppt_y+0.4)" to="(#ppt_y)" valueType="num">
                                      <p:cBhvr>
                                        <p:cTn accel="100000" dur="1230" fill="hold" id="31">
                                          <p:stCondLst>
                                            <p:cond delay="770"/>
                                          </p:stCondLst>
                                        </p:cTn>
                                        <p:tgtEl>
                                          <p:spTgt spid="1048591">
                                            <p:txEl>
                                              <p:pRg st="0" end="0"/>
                                            </p:txEl>
                                          </p:spTgt>
                                        </p:tgtEl>
                                        <p:attrNameLst>
                                          <p:attrName>ppt_y</p:attrName>
                                        </p:attrNameLst>
                                      </p:cBhvr>
                                    </p:anim>
                                  </p:childTnLst>
                                </p:cTn>
                              </p:par>
                            </p:childTnLst>
                          </p:cTn>
                        </p:par>
                      </p:childTnLst>
                    </p:cTn>
                  </p:par>
                  <p:par>
                    <p:cTn fill="hold" id="32">
                      <p:stCondLst>
                        <p:cond delay="indefinite"/>
                      </p:stCondLst>
                      <p:childTnLst>
                        <p:par>
                          <p:cTn fill="hold" id="33">
                            <p:stCondLst>
                              <p:cond delay="0"/>
                            </p:stCondLst>
                            <p:childTnLst>
                              <p:par>
                                <p:cTn fill="hold" grpId="0" id="34" nodeType="clickEffect" presetClass="entr" presetID="51" presetSubtype="0">
                                  <p:stCondLst>
                                    <p:cond delay="0"/>
                                  </p:stCondLst>
                                  <p:childTnLst>
                                    <p:set>
                                      <p:cBhvr>
                                        <p:cTn dur="1" fill="hold" id="35">
                                          <p:stCondLst>
                                            <p:cond delay="0"/>
                                          </p:stCondLst>
                                        </p:cTn>
                                        <p:tgtEl>
                                          <p:spTgt spid="1048591">
                                            <p:txEl>
                                              <p:pRg st="1" end="1"/>
                                            </p:txEl>
                                          </p:spTgt>
                                        </p:tgtEl>
                                        <p:attrNameLst>
                                          <p:attrName>style.visibility</p:attrName>
                                        </p:attrNameLst>
                                      </p:cBhvr>
                                      <p:to>
                                        <p:strVal val="visible"/>
                                      </p:to>
                                    </p:set>
                                    <p:animEffect transition="in" filter="fade">
                                      <p:cBhvr>
                                        <p:cTn decel="100000" dur="770" id="36"/>
                                        <p:tgtEl>
                                          <p:spTgt spid="1048591">
                                            <p:txEl>
                                              <p:pRg st="1" end="1"/>
                                            </p:txEl>
                                          </p:spTgt>
                                        </p:tgtEl>
                                      </p:cBhvr>
                                    </p:animEffect>
                                    <p:animScale>
                                      <p:cBhvr>
                                        <p:cTn decel="100000" dur="770" id="37"/>
                                        <p:tgtEl>
                                          <p:spTgt spid="1048591">
                                            <p:txEl>
                                              <p:pRg st="1" end="1"/>
                                            </p:txEl>
                                          </p:spTgt>
                                        </p:tgtEl>
                                      </p:cBhvr>
                                      <p:from x="10000" y="10000"/>
                                      <p:to x="200000" y="450000"/>
                                    </p:animScale>
                                    <p:animScale>
                                      <p:cBhvr>
                                        <p:cTn accel="100000" dur="1230" fill="hold" id="38">
                                          <p:stCondLst>
                                            <p:cond delay="770"/>
                                          </p:stCondLst>
                                        </p:cTn>
                                        <p:tgtEl>
                                          <p:spTgt spid="1048591">
                                            <p:txEl>
                                              <p:pRg st="1" end="1"/>
                                            </p:txEl>
                                          </p:spTgt>
                                        </p:tgtEl>
                                      </p:cBhvr>
                                      <p:from x="200000" y="450000"/>
                                      <p:to x="100000" y="100000"/>
                                    </p:animScale>
                                    <p:set>
                                      <p:cBhvr>
                                        <p:cTn dur="770" fill="hold" id="39"/>
                                        <p:tgtEl>
                                          <p:spTgt spid="1048591">
                                            <p:txEl>
                                              <p:pRg st="1" end="1"/>
                                            </p:txEl>
                                          </p:spTgt>
                                        </p:tgtEl>
                                        <p:attrNameLst>
                                          <p:attrName>ppt_x</p:attrName>
                                        </p:attrNameLst>
                                      </p:cBhvr>
                                      <p:to>
                                        <p:strVal val="(0.5)"/>
                                      </p:to>
                                    </p:set>
                                    <p:anim calcmode="lin" from="(0.5)" to="(#ppt_x)" valueType="num">
                                      <p:cBhvr>
                                        <p:cTn accel="100000" dur="1230" fill="hold" id="40">
                                          <p:stCondLst>
                                            <p:cond delay="770"/>
                                          </p:stCondLst>
                                        </p:cTn>
                                        <p:tgtEl>
                                          <p:spTgt spid="1048591">
                                            <p:txEl>
                                              <p:pRg st="1" end="1"/>
                                            </p:txEl>
                                          </p:spTgt>
                                        </p:tgtEl>
                                        <p:attrNameLst>
                                          <p:attrName>ppt_x</p:attrName>
                                        </p:attrNameLst>
                                      </p:cBhvr>
                                    </p:anim>
                                    <p:set>
                                      <p:cBhvr>
                                        <p:cTn dur="770" fill="hold" id="41"/>
                                        <p:tgtEl>
                                          <p:spTgt spid="1048591">
                                            <p:txEl>
                                              <p:pRg st="1" end="1"/>
                                            </p:txEl>
                                          </p:spTgt>
                                        </p:tgtEl>
                                        <p:attrNameLst>
                                          <p:attrName>ppt_y</p:attrName>
                                        </p:attrNameLst>
                                      </p:cBhvr>
                                      <p:to>
                                        <p:strVal val="(#ppt_y+0.4)"/>
                                      </p:to>
                                    </p:set>
                                    <p:anim calcmode="lin" from="(#ppt_y+0.4)" to="(#ppt_y)" valueType="num">
                                      <p:cBhvr>
                                        <p:cTn accel="100000" dur="1230" fill="hold" id="42">
                                          <p:stCondLst>
                                            <p:cond delay="770"/>
                                          </p:stCondLst>
                                        </p:cTn>
                                        <p:tgtEl>
                                          <p:spTgt spid="1048591">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0" grpId="0" animBg="1"/>
      <p:bldP spid="1048591"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89" name="Содержимое 2"/>
          <p:cNvSpPr>
            <a:spLocks noGrp="1"/>
          </p:cNvSpPr>
          <p:nvPr>
            <p:ph idx="1"/>
          </p:nvPr>
        </p:nvSpPr>
        <p:spPr>
          <a:xfrm>
            <a:off x="457200" y="642918"/>
            <a:ext cx="8229600" cy="5483245"/>
          </a:xfrm>
        </p:spPr>
        <p:style>
          <a:lnRef idx="1">
            <a:schemeClr val="accent2"/>
          </a:lnRef>
          <a:fillRef idx="2">
            <a:schemeClr val="accent2"/>
          </a:fillRef>
          <a:effectRef idx="1">
            <a:schemeClr val="accent2"/>
          </a:effectRef>
          <a:fontRef idx="minor">
            <a:schemeClr val="dk1"/>
          </a:fontRef>
        </p:style>
        <p:txBody>
          <a:bodyPr>
            <a:normAutofit/>
          </a:bodyPr>
          <a:p>
            <a:pPr>
              <a:buNone/>
            </a:pPr>
            <a:r>
              <a:rPr b="1" dirty="0" lang="ru-RU" u="sng" smtClean="0"/>
              <a:t>В этот уголок входит:</a:t>
            </a:r>
          </a:p>
          <a:p>
            <a:pPr>
              <a:buNone/>
            </a:pPr>
            <a:r>
              <a:rPr dirty="0" lang="ru-RU" smtClean="0"/>
              <a:t>• зеркало</a:t>
            </a:r>
          </a:p>
          <a:p>
            <a:pPr>
              <a:buNone/>
            </a:pPr>
            <a:r>
              <a:rPr dirty="0" lang="ru-RU" smtClean="0"/>
              <a:t>•небольшая ширма</a:t>
            </a:r>
          </a:p>
          <a:p>
            <a:pPr>
              <a:buNone/>
            </a:pPr>
            <a:r>
              <a:rPr dirty="0" lang="ru-RU" smtClean="0"/>
              <a:t>•различные костюмы, аксессуары</a:t>
            </a:r>
          </a:p>
          <a:p>
            <a:pPr>
              <a:buNone/>
            </a:pPr>
            <a:r>
              <a:rPr dirty="0" lang="ru-RU" smtClean="0"/>
              <a:t>•шапочки к сказкам, маски</a:t>
            </a:r>
          </a:p>
          <a:p>
            <a:pPr>
              <a:buNone/>
            </a:pPr>
            <a:r>
              <a:rPr dirty="0" lang="ru-RU" smtClean="0"/>
              <a:t>•пальчиковый, настольный, кукольный театр</a:t>
            </a:r>
          </a:p>
          <a:p>
            <a:pPr>
              <a:buNone/>
            </a:pPr>
            <a:r>
              <a:rPr dirty="0" lang="ru-RU" smtClean="0"/>
              <a:t>•конусные куклы, куклы-варежки и т.д.</a:t>
            </a:r>
          </a:p>
          <a:p>
            <a:endParaRPr dirty="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accel="50000" decel="50000" fill="hold" id="5" nodeType="clickEffect" presetClass="path" presetID="31" presetSubtype="0">
                                  <p:stCondLst>
                                    <p:cond delay="0"/>
                                  </p:stCondLst>
                                  <p:childTnLst>
                                    <p:animMotion origin="layout" path="M 0 0  C 0.002 -0.004  0.012 -0.04533  0.037 -0.04267  C 0.075 -0.03867  0.09 -0.00933  0.125 -0.03867  C 0.147 -0.056  0.173 -0.1  0.192 -0.09867  C 0.235 -0.09733  0.244 -0.052  0.244 -0.01067  C 0.245 0.048  0.189 0.09733  0.121 0.10267  C 0.052 0.10667  -0.005 0.044  0 0  Z" pathEditMode="relative" ptsTypes="">
                                      <p:cBhvr>
                                        <p:cTn dur="3000" fill="hold" id="6"/>
                                        <p:tgtEl>
                                          <p:spTgt spid="1048589">
                                            <p:txEl>
                                              <p:pRg st="0" end="0"/>
                                            </p:txEl>
                                          </p:spTgt>
                                        </p:tgtEl>
                                        <p:attrNameLst>
                                          <p:attrName>ppt_x</p:attrName>
                                          <p:attrName>ppt_y</p:attrName>
                                        </p:attrNameLst>
                                      </p:cBhvr>
                                    </p:animMotion>
                                  </p:childTnLst>
                                </p:cTn>
                              </p:par>
                              <p:par>
                                <p:cTn accel="50000" decel="50000" fill="hold" id="7" nodeType="withEffect" presetClass="path" presetID="31" presetSubtype="0">
                                  <p:stCondLst>
                                    <p:cond delay="0"/>
                                  </p:stCondLst>
                                  <p:childTnLst>
                                    <p:animMotion origin="layout" path="M 0 0  C 0.002 -0.004  0.012 -0.04533  0.037 -0.04267  C 0.075 -0.03867  0.09 -0.00933  0.125 -0.03867  C 0.147 -0.056  0.173 -0.1  0.192 -0.09867  C 0.235 -0.09733  0.244 -0.052  0.244 -0.01067  C 0.245 0.048  0.189 0.09733  0.121 0.10267  C 0.052 0.10667  -0.005 0.044  0 0  Z" pathEditMode="relative" ptsTypes="">
                                      <p:cBhvr>
                                        <p:cTn dur="3000" fill="hold" id="8"/>
                                        <p:tgtEl>
                                          <p:spTgt spid="1048589">
                                            <p:txEl>
                                              <p:pRg st="1" end="1"/>
                                            </p:txEl>
                                          </p:spTgt>
                                        </p:tgtEl>
                                        <p:attrNameLst>
                                          <p:attrName>ppt_x</p:attrName>
                                          <p:attrName>ppt_y</p:attrName>
                                        </p:attrNameLst>
                                      </p:cBhvr>
                                    </p:animMotion>
                                  </p:childTnLst>
                                </p:cTn>
                              </p:par>
                              <p:par>
                                <p:cTn accel="50000" decel="50000" fill="hold" id="9" nodeType="withEffect" presetClass="path" presetID="31" presetSubtype="0">
                                  <p:stCondLst>
                                    <p:cond delay="0"/>
                                  </p:stCondLst>
                                  <p:childTnLst>
                                    <p:animMotion origin="layout" path="M 0 0  C 0.002 -0.004  0.012 -0.04533  0.037 -0.04267  C 0.075 -0.03867  0.09 -0.00933  0.125 -0.03867  C 0.147 -0.056  0.173 -0.1  0.192 -0.09867  C 0.235 -0.09733  0.244 -0.052  0.244 -0.01067  C 0.245 0.048  0.189 0.09733  0.121 0.10267  C 0.052 0.10667  -0.005 0.044  0 0  Z" pathEditMode="relative" ptsTypes="">
                                      <p:cBhvr>
                                        <p:cTn dur="3000" fill="hold" id="10"/>
                                        <p:tgtEl>
                                          <p:spTgt spid="1048589">
                                            <p:txEl>
                                              <p:pRg st="2" end="2"/>
                                            </p:txEl>
                                          </p:spTgt>
                                        </p:tgtEl>
                                        <p:attrNameLst>
                                          <p:attrName>ppt_x</p:attrName>
                                          <p:attrName>ppt_y</p:attrName>
                                        </p:attrNameLst>
                                      </p:cBhvr>
                                    </p:animMotion>
                                  </p:childTnLst>
                                </p:cTn>
                              </p:par>
                              <p:par>
                                <p:cTn accel="50000" decel="50000" fill="hold" id="11" nodeType="withEffect" presetClass="path" presetID="31" presetSubtype="0">
                                  <p:stCondLst>
                                    <p:cond delay="0"/>
                                  </p:stCondLst>
                                  <p:childTnLst>
                                    <p:animMotion origin="layout" path="M 0 0  C 0.002 -0.004  0.012 -0.04533  0.037 -0.04267  C 0.075 -0.03867  0.09 -0.00933  0.125 -0.03867  C 0.147 -0.056  0.173 -0.1  0.192 -0.09867  C 0.235 -0.09733  0.244 -0.052  0.244 -0.01067  C 0.245 0.048  0.189 0.09733  0.121 0.10267  C 0.052 0.10667  -0.005 0.044  0 0  Z" pathEditMode="relative" ptsTypes="">
                                      <p:cBhvr>
                                        <p:cTn dur="3000" fill="hold" id="12"/>
                                        <p:tgtEl>
                                          <p:spTgt spid="1048589">
                                            <p:txEl>
                                              <p:pRg st="3" end="3"/>
                                            </p:txEl>
                                          </p:spTgt>
                                        </p:tgtEl>
                                        <p:attrNameLst>
                                          <p:attrName>ppt_x</p:attrName>
                                          <p:attrName>ppt_y</p:attrName>
                                        </p:attrNameLst>
                                      </p:cBhvr>
                                    </p:animMotion>
                                  </p:childTnLst>
                                </p:cTn>
                              </p:par>
                              <p:par>
                                <p:cTn accel="50000" decel="50000" fill="hold" id="13" nodeType="withEffect" presetClass="path" presetID="31" presetSubtype="0">
                                  <p:stCondLst>
                                    <p:cond delay="0"/>
                                  </p:stCondLst>
                                  <p:childTnLst>
                                    <p:animMotion origin="layout" path="M 0 0  C 0.002 -0.004  0.012 -0.04533  0.037 -0.04267  C 0.075 -0.03867  0.09 -0.00933  0.125 -0.03867  C 0.147 -0.056  0.173 -0.1  0.192 -0.09867  C 0.235 -0.09733  0.244 -0.052  0.244 -0.01067  C 0.245 0.048  0.189 0.09733  0.121 0.10267  C 0.052 0.10667  -0.005 0.044  0 0  Z" pathEditMode="relative" ptsTypes="">
                                      <p:cBhvr>
                                        <p:cTn dur="3000" fill="hold" id="14"/>
                                        <p:tgtEl>
                                          <p:spTgt spid="1048589">
                                            <p:txEl>
                                              <p:pRg st="4" end="4"/>
                                            </p:txEl>
                                          </p:spTgt>
                                        </p:tgtEl>
                                        <p:attrNameLst>
                                          <p:attrName>ppt_x</p:attrName>
                                          <p:attrName>ppt_y</p:attrName>
                                        </p:attrNameLst>
                                      </p:cBhvr>
                                    </p:animMotion>
                                  </p:childTnLst>
                                </p:cTn>
                              </p:par>
                              <p:par>
                                <p:cTn accel="50000" decel="50000" fill="hold" id="15" nodeType="withEffect" presetClass="path" presetID="31" presetSubtype="0">
                                  <p:stCondLst>
                                    <p:cond delay="0"/>
                                  </p:stCondLst>
                                  <p:childTnLst>
                                    <p:animMotion origin="layout" path="M 0 0  C 0.002 -0.004  0.012 -0.04533  0.037 -0.04267  C 0.075 -0.03867  0.09 -0.00933  0.125 -0.03867  C 0.147 -0.056  0.173 -0.1  0.192 -0.09867  C 0.235 -0.09733  0.244 -0.052  0.244 -0.01067  C 0.245 0.048  0.189 0.09733  0.121 0.10267  C 0.052 0.10667  -0.005 0.044  0 0  Z" pathEditMode="relative" ptsTypes="">
                                      <p:cBhvr>
                                        <p:cTn dur="3000" fill="hold" id="16"/>
                                        <p:tgtEl>
                                          <p:spTgt spid="1048589">
                                            <p:txEl>
                                              <p:pRg st="5" end="5"/>
                                            </p:txEl>
                                          </p:spTgt>
                                        </p:tgtEl>
                                        <p:attrNameLst>
                                          <p:attrName>ppt_x</p:attrName>
                                          <p:attrName>ppt_y</p:attrName>
                                        </p:attrNameLst>
                                      </p:cBhvr>
                                    </p:animMotion>
                                  </p:childTnLst>
                                </p:cTn>
                              </p:par>
                              <p:par>
                                <p:cTn accel="50000" decel="50000" fill="hold" id="17" nodeType="withEffect" presetClass="path" presetID="31" presetSubtype="0">
                                  <p:stCondLst>
                                    <p:cond delay="0"/>
                                  </p:stCondLst>
                                  <p:childTnLst>
                                    <p:animMotion origin="layout" path="M 0 0  C 0.002 -0.004  0.012 -0.04533  0.037 -0.04267  C 0.075 -0.03867  0.09 -0.00933  0.125 -0.03867  C 0.147 -0.056  0.173 -0.1  0.192 -0.09867  C 0.235 -0.09733  0.244 -0.052  0.244 -0.01067  C 0.245 0.048  0.189 0.09733  0.121 0.10267  C 0.052 0.10667  -0.005 0.044  0 0  Z" pathEditMode="relative" ptsTypes="">
                                      <p:cBhvr>
                                        <p:cTn dur="3000" fill="hold" id="18"/>
                                        <p:tgtEl>
                                          <p:spTgt spid="1048589">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86"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p>
            <a:r>
              <a:rPr b="1" dirty="0" lang="ru-RU" u="sng" smtClean="0"/>
              <a:t> Вывод:</a:t>
            </a:r>
            <a:r>
              <a:rPr dirty="0" lang="ru-RU" smtClean="0"/>
              <a:t/>
            </a:r>
            <a:br>
              <a:rPr dirty="0" lang="ru-RU" smtClean="0"/>
            </a:br>
            <a:endParaRPr dirty="0" lang="ru-RU"/>
          </a:p>
        </p:txBody>
      </p:sp>
      <p:sp>
        <p:nvSpPr>
          <p:cNvPr id="1048587" name="Содержимое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3750" lnSpcReduction="20000"/>
          </a:bodyPr>
          <a:p>
            <a:r>
              <a:rPr dirty="0" lang="ru-RU" smtClean="0"/>
              <a:t>Ценность сказок заключается в их влиянии на всестороннее развитие ребенка, а в особенности на нравственное воспитание.</a:t>
            </a:r>
          </a:p>
          <a:p>
            <a:r>
              <a:rPr dirty="0" lang="ru-RU" smtClean="0"/>
              <a:t>Чтобы ребенок вырос хорошим человеком, с ним необходимо работать, начиная с раннего детства. Сказки помогают возрождать в людях духовность, милосердие, гуманность. И начинать надо с детей, так как материальная сторона жизни их уже захватила в свои сети.</a:t>
            </a:r>
          </a:p>
          <a:p>
            <a:endParaRPr dirty="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1" id="5" nodeType="clickEffect" presetClass="entr" presetID="52" presetSubtype="0">
                                  <p:stCondLst>
                                    <p:cond delay="0"/>
                                  </p:stCondLst>
                                  <p:childTnLst>
                                    <p:set>
                                      <p:cBhvr>
                                        <p:cTn dur="1" fill="hold" id="6">
                                          <p:stCondLst>
                                            <p:cond delay="0"/>
                                          </p:stCondLst>
                                        </p:cTn>
                                        <p:tgtEl>
                                          <p:spTgt spid="1048586"/>
                                        </p:tgtEl>
                                        <p:attrNameLst>
                                          <p:attrName>style.visibility</p:attrName>
                                        </p:attrNameLst>
                                      </p:cBhvr>
                                      <p:to>
                                        <p:strVal val="visible"/>
                                      </p:to>
                                    </p:set>
                                    <p:animScale>
                                      <p:cBhvr>
                                        <p:cTn decel="50000" dur="2000" fill="hold" id="7">
                                          <p:stCondLst>
                                            <p:cond delay="0"/>
                                          </p:stCondLst>
                                        </p:cTn>
                                        <p:tgtEl>
                                          <p:spTgt spid="10485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ecel="50000" dur="2000" fill="hold" id="8">
                                          <p:stCondLst>
                                            <p:cond delay="0"/>
                                          </p:stCondLst>
                                        </p:cTn>
                                        <p:tgtEl>
                                          <p:spTgt spid="1048586"/>
                                        </p:tgtEl>
                                        <p:attrNameLst>
                                          <p:attrName>ppt_x</p:attrName>
                                          <p:attrName>ppt_y</p:attrName>
                                        </p:attrNameLst>
                                      </p:cBhvr>
                                    </p:animMotion>
                                    <p:animEffect transition="in" filter="fade">
                                      <p:cBhvr>
                                        <p:cTn dur="2000" id="9"/>
                                        <p:tgtEl>
                                          <p:spTgt spid="1048586"/>
                                        </p:tgtEl>
                                      </p:cBhvr>
                                    </p:animEffect>
                                  </p:childTnLst>
                                </p:cTn>
                              </p:par>
                            </p:childTnLst>
                          </p:cTn>
                        </p:par>
                      </p:childTnLst>
                    </p:cTn>
                  </p:par>
                  <p:par>
                    <p:cTn fill="hold" id="10">
                      <p:stCondLst>
                        <p:cond delay="indefinite"/>
                      </p:stCondLst>
                      <p:childTnLst>
                        <p:par>
                          <p:cTn fill="hold" id="11">
                            <p:stCondLst>
                              <p:cond delay="0"/>
                            </p:stCondLst>
                            <p:childTnLst>
                              <p:par>
                                <p:cTn fill="hold" id="12" nodeType="clickEffect" presetClass="emph" presetID="8" presetSubtype="0">
                                  <p:stCondLst>
                                    <p:cond delay="0"/>
                                  </p:stCondLst>
                                  <p:childTnLst>
                                    <p:animRot by="21600000">
                                      <p:cBhvr>
                                        <p:cTn dur="2000" fill="hold" id="13"/>
                                        <p:tgtEl>
                                          <p:spTgt spid="1048587">
                                            <p:txEl>
                                              <p:pRg st="0" end="0"/>
                                            </p:txEl>
                                          </p:spTgt>
                                        </p:tgtEl>
                                        <p:attrNameLst>
                                          <p:attrName>r</p:attrName>
                                        </p:attrNameLst>
                                      </p:cBhvr>
                                    </p:animRot>
                                  </p:childTnLst>
                                </p:cTn>
                              </p:par>
                              <p:par>
                                <p:cTn fill="hold" id="14" nodeType="withEffect" presetClass="emph" presetID="8" presetSubtype="0">
                                  <p:stCondLst>
                                    <p:cond delay="0"/>
                                  </p:stCondLst>
                                  <p:childTnLst>
                                    <p:animRot by="21600000">
                                      <p:cBhvr>
                                        <p:cTn dur="2000" fill="hold" id="15"/>
                                        <p:tgtEl>
                                          <p:spTgt spid="104858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598" name="Содержимое 2"/>
          <p:cNvSpPr>
            <a:spLocks noGrp="1"/>
          </p:cNvSpPr>
          <p:nvPr>
            <p:ph idx="1"/>
          </p:nvPr>
        </p:nvSpPr>
        <p:spPr>
          <a:xfrm>
            <a:off x="457200" y="1928802"/>
            <a:ext cx="8229600" cy="4197361"/>
          </a:xfrm>
        </p:spPr>
        <p:txBody>
          <a:bodyPr/>
          <a:p>
            <a:pPr>
              <a:buNone/>
            </a:pPr>
            <a:r>
              <a:rPr dirty="0" lang="ru-RU" smtClean="0"/>
              <a:t>     </a:t>
            </a:r>
            <a:endParaRPr dirty="0" lang="ru-RU"/>
          </a:p>
        </p:txBody>
      </p:sp>
      <p:sp>
        <p:nvSpPr>
          <p:cNvPr id="1048599" name="Прямоугольник 3"/>
          <p:cNvSpPr/>
          <p:nvPr/>
        </p:nvSpPr>
        <p:spPr>
          <a:xfrm>
            <a:off x="2285984" y="3071810"/>
            <a:ext cx="4572000" cy="369332"/>
          </a:xfrm>
          <a:prstGeom prst="rect"/>
        </p:spPr>
        <p:txBody>
          <a:bodyPr>
            <a:spAutoFit/>
          </a:bodyPr>
          <a:p>
            <a:r>
              <a:rPr dirty="0" lang="ru-RU" smtClean="0"/>
              <a:t> </a:t>
            </a:r>
            <a:endParaRPr dirty="0" lang="ru-RU"/>
          </a:p>
        </p:txBody>
      </p:sp>
      <p:pic>
        <p:nvPicPr>
          <p:cNvPr id="2097154" name="Рисунок 4" descr="thZZ3AT8U9.jpg"/>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00" name="Прямоугольник 5"/>
          <p:cNvSpPr/>
          <p:nvPr/>
        </p:nvSpPr>
        <p:spPr>
          <a:xfrm>
            <a:off x="3571868" y="642919"/>
            <a:ext cx="5072098" cy="3710941"/>
          </a:xfrm>
          <a:prstGeom prst="rect"/>
        </p:spPr>
        <p:txBody>
          <a:bodyPr wrap="square">
            <a:spAutoFit/>
          </a:bodyPr>
          <a:p>
            <a:r>
              <a:rPr dirty="0" sz="4800" lang="ru-RU" smtClean="0"/>
              <a:t>Выполнила воспитатель </a:t>
            </a:r>
            <a:r>
              <a:rPr altLang="ru-RU" dirty="0" sz="4800" lang="en-US" smtClean="0"/>
              <a:t>1</a:t>
            </a:r>
            <a:r>
              <a:rPr dirty="0" sz="4800" lang="ru-RU" smtClean="0"/>
              <a:t>-ой группы  </a:t>
            </a:r>
            <a:r>
              <a:rPr dirty="0" sz="4800" lang="ru-RU" smtClean="0"/>
              <a:t>С</a:t>
            </a:r>
            <a:r>
              <a:rPr dirty="0" sz="4800" lang="ru-RU" smtClean="0"/>
              <a:t>м</a:t>
            </a:r>
            <a:r>
              <a:rPr dirty="0" sz="4800" lang="ru-RU" smtClean="0"/>
              <a:t>о</a:t>
            </a:r>
            <a:r>
              <a:rPr dirty="0" sz="4800" lang="ru-RU" smtClean="0"/>
              <a:t>л</a:t>
            </a:r>
            <a:r>
              <a:rPr dirty="0" sz="4800" lang="ru-RU" smtClean="0"/>
              <a:t>и</a:t>
            </a:r>
            <a:r>
              <a:rPr dirty="0" sz="4800" lang="ru-RU" smtClean="0"/>
              <a:t>н</a:t>
            </a:r>
            <a:r>
              <a:rPr dirty="0" sz="4800" lang="ru-RU" smtClean="0"/>
              <a:t>а </a:t>
            </a:r>
            <a:r>
              <a:rPr dirty="0" sz="4800" lang="ru-RU" smtClean="0"/>
              <a:t>М</a:t>
            </a:r>
            <a:r>
              <a:rPr dirty="0" sz="4800" lang="ru-RU" smtClean="0"/>
              <a:t>а</a:t>
            </a:r>
            <a:r>
              <a:rPr dirty="0" sz="4800" lang="ru-RU" smtClean="0"/>
              <a:t>рия</a:t>
            </a:r>
            <a:r>
              <a:rPr dirty="0" sz="4800" lang="ru-RU" smtClean="0"/>
              <a:t> </a:t>
            </a:r>
            <a:r>
              <a:rPr dirty="0" sz="4800" lang="ru-RU" smtClean="0"/>
              <a:t>В</a:t>
            </a:r>
            <a:r>
              <a:rPr dirty="0" sz="4800" lang="ru-RU" smtClean="0"/>
              <a:t>а</a:t>
            </a:r>
            <a:r>
              <a:rPr dirty="0" sz="4800" lang="ru-RU" smtClean="0"/>
              <a:t>л</a:t>
            </a:r>
            <a:r>
              <a:rPr dirty="0" sz="4800" lang="ru-RU" smtClean="0"/>
              <a:t>е</a:t>
            </a:r>
            <a:r>
              <a:rPr dirty="0" sz="4800" lang="ru-RU" smtClean="0"/>
              <a:t>р</a:t>
            </a:r>
            <a:r>
              <a:rPr dirty="0" sz="4800" lang="ru-RU" smtClean="0"/>
              <a:t>ь</a:t>
            </a:r>
            <a:r>
              <a:rPr dirty="0" sz="4800" lang="ru-RU" smtClean="0"/>
              <a:t>е</a:t>
            </a:r>
            <a:r>
              <a:rPr dirty="0" sz="4800" lang="ru-RU" smtClean="0"/>
              <a:t>вна</a:t>
            </a:r>
            <a:endParaRPr dirty="0" sz="48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600">
                                            <p:txEl>
                                              <p:pRg st="0" end="0"/>
                                            </p:txEl>
                                          </p:spTgt>
                                        </p:tgtEl>
                                        <p:attrNameLst>
                                          <p:attrName>style.visibility</p:attrName>
                                        </p:attrNameLst>
                                      </p:cBhvr>
                                      <p:to>
                                        <p:strVal val="visible"/>
                                      </p:to>
                                    </p:set>
                                    <p:anim calcmode="lin" valueType="num">
                                      <p:cBhvr additive="base">
                                        <p:cTn dur="500" fill="hold" id="7"/>
                                        <p:tgtEl>
                                          <p:spTgt spid="1048600">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0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88" name="Содержимое 2"/>
          <p:cNvSpPr>
            <a:spLocks noGrp="1"/>
          </p:cNvSpPr>
          <p:nvPr>
            <p:ph idx="1"/>
          </p:nvPr>
        </p:nvSpPr>
        <p:spPr>
          <a:xfrm>
            <a:off x="457200" y="500042"/>
            <a:ext cx="8229600" cy="5626121"/>
          </a:xfrm>
        </p:spPr>
        <p:style>
          <a:lnRef idx="1">
            <a:schemeClr val="accent3"/>
          </a:lnRef>
          <a:fillRef idx="2">
            <a:schemeClr val="accent3"/>
          </a:fillRef>
          <a:effectRef idx="1">
            <a:schemeClr val="accent3"/>
          </a:effectRef>
          <a:fontRef idx="minor">
            <a:schemeClr val="dk1"/>
          </a:fontRef>
        </p:style>
        <p:txBody>
          <a:bodyPr/>
          <a:p>
            <a:r>
              <a:rPr dirty="0" lang="ru-RU" smtClean="0"/>
              <a:t>Главное средство воспитания – литература для детей, сказки, которые обращают человеческие сердца к добру, великодушию, совести, чести и справедливости. Личность ребенка зарождается в детстве. Поэтому, чем раньше литература, а именно сказка, коснется струн души ребенка, а не только ума, тем больше гарантий, что чувства добрые возьмут в них верх над злыми.</a:t>
            </a:r>
            <a:endParaRPr dirty="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4" presetSubtype="0">
                                  <p:stCondLst>
                                    <p:cond delay="0"/>
                                  </p:stCondLst>
                                  <p:childTnLst>
                                    <p:set>
                                      <p:cBhvr>
                                        <p:cTn dur="1" fill="hold" id="6">
                                          <p:stCondLst>
                                            <p:cond delay="0"/>
                                          </p:stCondLst>
                                        </p:cTn>
                                        <p:tgtEl>
                                          <p:spTgt spid="1048588">
                                            <p:bg/>
                                          </p:spTgt>
                                        </p:tgtEl>
                                        <p:attrNameLst>
                                          <p:attrName>style.visibility</p:attrName>
                                        </p:attrNameLst>
                                      </p:cBhvr>
                                      <p:to>
                                        <p:strVal val="visible"/>
                                      </p:to>
                                    </p:set>
                                    <p:anim calcmode="lin" from="(-#ppt_w/2)" to="(#ppt_x)" valueType="num">
                                      <p:cBhvr>
                                        <p:cTn dur="600" fill="hold" id="7">
                                          <p:stCondLst>
                                            <p:cond delay="0"/>
                                          </p:stCondLst>
                                        </p:cTn>
                                        <p:tgtEl>
                                          <p:spTgt spid="1048588">
                                            <p:bg/>
                                          </p:spTgt>
                                        </p:tgtEl>
                                        <p:attrNameLst>
                                          <p:attrName>ppt_x</p:attrName>
                                        </p:attrNameLst>
                                      </p:cBhvr>
                                    </p:anim>
                                    <p:anim calcmode="lin" from="0" to="-1.0" valueType="num">
                                      <p:cBhvr>
                                        <p:cTn autoRev="1" decel="50000" dur="200" fill="hold" id="8">
                                          <p:stCondLst>
                                            <p:cond delay="600"/>
                                          </p:stCondLst>
                                        </p:cTn>
                                        <p:tgtEl>
                                          <p:spTgt spid="1048588">
                                            <p:bg/>
                                          </p:spTgt>
                                        </p:tgtEl>
                                        <p:attrNameLst>
                                          <p:attrName>xshear</p:attrName>
                                        </p:attrNameLst>
                                      </p:cBhvr>
                                    </p:anim>
                                    <p:animScale>
                                      <p:cBhvr>
                                        <p:cTn autoRev="1" decel="100000" dur="200" fill="hold" id="9">
                                          <p:stCondLst>
                                            <p:cond delay="600"/>
                                          </p:stCondLst>
                                        </p:cTn>
                                        <p:tgtEl>
                                          <p:spTgt spid="1048588">
                                            <p:bg/>
                                          </p:spTgt>
                                        </p:tgtEl>
                                      </p:cBhvr>
                                      <p:from x="100000" y="100000"/>
                                      <p:to x="80000" y="100000"/>
                                    </p:animScale>
                                    <p:anim by="(#ppt_h/3+#ppt_w*0.1)" calcmode="lin" valueType="num">
                                      <p:cBhvr additive="sum">
                                        <p:cTn autoRev="1" decel="100000" dur="200" fill="hold" id="10">
                                          <p:stCondLst>
                                            <p:cond delay="600"/>
                                          </p:stCondLst>
                                        </p:cTn>
                                        <p:tgtEl>
                                          <p:spTgt spid="1048588">
                                            <p:bg/>
                                          </p:spTgt>
                                        </p:tgtEl>
                                        <p:attrNameLst>
                                          <p:attrName>ppt_x</p:attrName>
                                        </p:attrNameLst>
                                      </p:cBhvr>
                                    </p:anim>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34" presetSubtype="0">
                                  <p:stCondLst>
                                    <p:cond delay="0"/>
                                  </p:stCondLst>
                                  <p:childTnLst>
                                    <p:set>
                                      <p:cBhvr>
                                        <p:cTn dur="1" fill="hold" id="14">
                                          <p:stCondLst>
                                            <p:cond delay="0"/>
                                          </p:stCondLst>
                                        </p:cTn>
                                        <p:tgtEl>
                                          <p:spTgt spid="1048588">
                                            <p:txEl>
                                              <p:pRg st="0" end="0"/>
                                            </p:txEl>
                                          </p:spTgt>
                                        </p:tgtEl>
                                        <p:attrNameLst>
                                          <p:attrName>style.visibility</p:attrName>
                                        </p:attrNameLst>
                                      </p:cBhvr>
                                      <p:to>
                                        <p:strVal val="visible"/>
                                      </p:to>
                                    </p:set>
                                    <p:anim calcmode="lin" from="(-#ppt_w/2)" to="(#ppt_x)" valueType="num">
                                      <p:cBhvr>
                                        <p:cTn dur="600" fill="hold" id="15">
                                          <p:stCondLst>
                                            <p:cond delay="0"/>
                                          </p:stCondLst>
                                        </p:cTn>
                                        <p:tgtEl>
                                          <p:spTgt spid="1048588">
                                            <p:txEl>
                                              <p:pRg st="0" end="0"/>
                                            </p:txEl>
                                          </p:spTgt>
                                        </p:tgtEl>
                                        <p:attrNameLst>
                                          <p:attrName>ppt_x</p:attrName>
                                        </p:attrNameLst>
                                      </p:cBhvr>
                                    </p:anim>
                                    <p:anim calcmode="lin" from="0" to="-1.0" valueType="num">
                                      <p:cBhvr>
                                        <p:cTn autoRev="1" decel="50000" dur="200" fill="hold" id="16">
                                          <p:stCondLst>
                                            <p:cond delay="600"/>
                                          </p:stCondLst>
                                        </p:cTn>
                                        <p:tgtEl>
                                          <p:spTgt spid="1048588">
                                            <p:txEl>
                                              <p:pRg st="0" end="0"/>
                                            </p:txEl>
                                          </p:spTgt>
                                        </p:tgtEl>
                                        <p:attrNameLst>
                                          <p:attrName>xshear</p:attrName>
                                        </p:attrNameLst>
                                      </p:cBhvr>
                                    </p:anim>
                                    <p:animScale>
                                      <p:cBhvr>
                                        <p:cTn autoRev="1" decel="100000" dur="200" fill="hold" id="17">
                                          <p:stCondLst>
                                            <p:cond delay="600"/>
                                          </p:stCondLst>
                                        </p:cTn>
                                        <p:tgtEl>
                                          <p:spTgt spid="1048588">
                                            <p:txEl>
                                              <p:pRg st="0" end="0"/>
                                            </p:txEl>
                                          </p:spTgt>
                                        </p:tgtEl>
                                      </p:cBhvr>
                                      <p:from x="100000" y="100000"/>
                                      <p:to x="80000" y="100000"/>
                                    </p:animScale>
                                    <p:anim by="(#ppt_h/3+#ppt_w*0.1)" calcmode="lin" valueType="num">
                                      <p:cBhvr additive="sum">
                                        <p:cTn autoRev="1" decel="100000" dur="200" fill="hold" id="18">
                                          <p:stCondLst>
                                            <p:cond delay="600"/>
                                          </p:stCondLst>
                                        </p:cTn>
                                        <p:tgtEl>
                                          <p:spTgt spid="1048588">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8"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pic>
        <p:nvPicPr>
          <p:cNvPr id="2097152" name="Picture 2" descr="C:\Documents and Settings\User\Мои документы\Мои рисунки\картинкисказочных персонажей\Новая папка\th54BMHQL4.jpg"/>
          <p:cNvPicPr>
            <a:picLocks noChangeAspect="1" noGrp="1" noChangeArrowheads="1"/>
          </p:cNvPicPr>
          <p:nvPr>
            <p:ph idx="1"/>
          </p:nvPr>
        </p:nvPicPr>
        <p:blipFill>
          <a:blip xmlns:r="http://schemas.openxmlformats.org/officeDocument/2006/relationships" r:embed="rId1"/>
          <a:srcRect/>
          <a:stretch>
            <a:fillRect/>
          </a:stretch>
        </p:blipFill>
        <p:spPr bwMode="auto">
          <a:xfrm>
            <a:off x="0" y="0"/>
            <a:ext cx="9144000" cy="6857999"/>
          </a:xfrm>
          <a:prstGeom prst="rect"/>
          <a:noFill/>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xit" presetID="3" presetSubtype="10">
                                  <p:stCondLst>
                                    <p:cond delay="0"/>
                                  </p:stCondLst>
                                  <p:childTnLst>
                                    <p:animEffect transition="out" filter="blinds(horizontal)">
                                      <p:cBhvr>
                                        <p:cTn dur="2000" id="6"/>
                                        <p:tgtEl>
                                          <p:spTgt spid="2097152"/>
                                        </p:tgtEl>
                                      </p:cBhvr>
                                    </p:animEffect>
                                    <p:set>
                                      <p:cBhvr>
                                        <p:cTn dur="1" fill="hold" id="7">
                                          <p:stCondLst>
                                            <p:cond delay="1999"/>
                                          </p:stCondLst>
                                        </p:cTn>
                                        <p:tgtEl>
                                          <p:spTgt spid="2097152"/>
                                        </p:tgtEl>
                                        <p:attrNameLst>
                                          <p:attrName>style.visibility</p:attrName>
                                        </p:attrNameLst>
                                      </p:cBhvr>
                                      <p:to>
                                        <p:strVal val="hidden"/>
                                      </p:to>
                                    </p:se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15" presetSubtype="0">
                                  <p:stCondLst>
                                    <p:cond delay="0"/>
                                  </p:stCondLst>
                                  <p:childTnLst>
                                    <p:set>
                                      <p:cBhvr>
                                        <p:cTn dur="1" fill="hold" id="11">
                                          <p:stCondLst>
                                            <p:cond delay="0"/>
                                          </p:stCondLst>
                                        </p:cTn>
                                        <p:tgtEl>
                                          <p:spTgt spid="2097152"/>
                                        </p:tgtEl>
                                        <p:attrNameLst>
                                          <p:attrName>style.visibility</p:attrName>
                                        </p:attrNameLst>
                                      </p:cBhvr>
                                      <p:to>
                                        <p:strVal val="visible"/>
                                      </p:to>
                                    </p:set>
                                    <p:anim calcmode="lin" valueType="num">
                                      <p:cBhvr>
                                        <p:cTn dur="2000" fill="hold" id="12"/>
                                        <p:tgtEl>
                                          <p:spTgt spid="2097152"/>
                                        </p:tgtEl>
                                        <p:attrNameLst>
                                          <p:attrName>ppt_w</p:attrName>
                                        </p:attrNameLst>
                                      </p:cBhvr>
                                      <p:tavLst>
                                        <p:tav tm="0">
                                          <p:val>
                                            <p:fltVal val="0.0"/>
                                          </p:val>
                                        </p:tav>
                                        <p:tav tm="100000">
                                          <p:val>
                                            <p:strVal val="#ppt_w"/>
                                          </p:val>
                                        </p:tav>
                                      </p:tavLst>
                                    </p:anim>
                                    <p:anim calcmode="lin" valueType="num">
                                      <p:cBhvr>
                                        <p:cTn dur="2000" fill="hold" id="13"/>
                                        <p:tgtEl>
                                          <p:spTgt spid="2097152"/>
                                        </p:tgtEl>
                                        <p:attrNameLst>
                                          <p:attrName>ppt_h</p:attrName>
                                        </p:attrNameLst>
                                      </p:cBhvr>
                                      <p:tavLst>
                                        <p:tav tm="0">
                                          <p:val>
                                            <p:fltVal val="0.0"/>
                                          </p:val>
                                        </p:tav>
                                        <p:tav tm="100000">
                                          <p:val>
                                            <p:strVal val="#ppt_h"/>
                                          </p:val>
                                        </p:tav>
                                      </p:tavLst>
                                    </p:anim>
                                    <p:anim calcmode="lin" valueType="num">
                                      <p:cBhvr>
                                        <p:cTn dur="2000" fill="hold" id="14"/>
                                        <p:tgtEl>
                                          <p:spTgt spid="2097152"/>
                                        </p:tgtEl>
                                        <p:attrNameLst>
                                          <p:attrName>ppt_x</p:attrName>
                                        </p:attrNameLst>
                                      </p:cBhvr>
                                      <p:tavLst>
                                        <p:tav fmla="#ppt_x+(cos(-2*pi*(1-$))*-#ppt_x-sin(-2*pi*(1-$))*(1-#ppt_y))*(1-$)" tm="0">
                                          <p:val>
                                            <p:fltVal val="0.0"/>
                                          </p:val>
                                        </p:tav>
                                        <p:tav tm="100000">
                                          <p:val>
                                            <p:fltVal val="1.0"/>
                                          </p:val>
                                        </p:tav>
                                      </p:tavLst>
                                    </p:anim>
                                    <p:anim calcmode="lin" valueType="num">
                                      <p:cBhvr>
                                        <p:cTn dur="2000" fill="hold" id="15"/>
                                        <p:tgtEl>
                                          <p:spTgt spid="2097152"/>
                                        </p:tgtEl>
                                        <p:attrNameLst>
                                          <p:attrName>ppt_y</p:attrName>
                                        </p:attrNameLst>
                                      </p:cBhvr>
                                      <p:tavLst>
                                        <p:tav fmla="#ppt_y+(sin(-2*pi*(1-$))*-#ppt_x+cos(-2*pi*(1-$))*(1-#ppt_y))*(1-$)" tm="0">
                                          <p:val>
                                            <p:fltVal val="0.0"/>
                                          </p:val>
                                        </p:tav>
                                        <p:tav tm="100000">
                                          <p:val>
                                            <p:fltVal val="1.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pic>
        <p:nvPicPr>
          <p:cNvPr id="2097155" name="Содержимое 3" descr="thS1EZ6WYE.jpg"/>
          <p:cNvPicPr>
            <a:picLocks noChangeAspect="1" noGrp="1"/>
          </p:cNvPicPr>
          <p:nvPr>
            <p:ph idx="1"/>
          </p:nvPr>
        </p:nvPicPr>
        <p:blipFill>
          <a:blip xmlns:r="http://schemas.openxmlformats.org/officeDocument/2006/relationships" r:embed="rId1"/>
          <a:stretch>
            <a:fillRect/>
          </a:stretch>
        </p:blipFill>
        <p:spPr>
          <a:xfrm>
            <a:off x="0" y="0"/>
            <a:ext cx="9144000" cy="6858000"/>
          </a:xfrm>
          <a:prstGeom prst="verticalScroll"/>
        </p:spPr>
      </p:pic>
      <p:sp>
        <p:nvSpPr>
          <p:cNvPr id="1048601" name="Прямоугольник 4"/>
          <p:cNvSpPr/>
          <p:nvPr/>
        </p:nvSpPr>
        <p:spPr>
          <a:xfrm>
            <a:off x="1000100" y="500042"/>
            <a:ext cx="7000924" cy="5158740"/>
          </a:xfrm>
          <a:prstGeom prst="rect"/>
          <a:noFill/>
        </p:spPr>
        <p:txBody>
          <a:bodyPr wrap="square">
            <a:spAutoFit/>
          </a:bodyPr>
          <a:p>
            <a:pPr algn="ctr">
              <a:buNone/>
            </a:pPr>
            <a:r>
              <a:rPr b="1" dirty="0" sz="4800" lang="ru-RU" spc="600" smtClean="0">
                <a:solidFill>
                  <a:srgbClr val="002060"/>
                </a:solidFill>
                <a:effectLst>
                  <a:outerShdw algn="tl" blurRad="38100" dir="2700000" dist="38100">
                    <a:srgbClr val="000000">
                      <a:alpha val="43137"/>
                    </a:srgbClr>
                  </a:outerShdw>
                </a:effectLst>
                <a:latin typeface="Monotype Corsiva" pitchFamily="66" charset="0"/>
              </a:rPr>
              <a:t> ТЕМА: </a:t>
            </a:r>
            <a:endParaRPr b="1" dirty="0" sz="4800" lang="ru-RU" spc="600" smtClean="0">
              <a:solidFill>
                <a:srgbClr val="002060"/>
              </a:solidFill>
              <a:effectLst>
                <a:outerShdw algn="tl" blurRad="38100" dir="2700000" dist="38100">
                  <a:srgbClr val="000000">
                    <a:alpha val="43137"/>
                  </a:srgbClr>
                </a:outerShdw>
              </a:effectLst>
              <a:latin typeface="Monotype Corsiva" pitchFamily="66" charset="0"/>
            </a:endParaRPr>
          </a:p>
          <a:p>
            <a:pPr algn="ctr">
              <a:buNone/>
            </a:pPr>
            <a:endParaRPr b="1" dirty="0" sz="4800" lang="ru-RU" spc="600" u="sng" smtClean="0">
              <a:solidFill>
                <a:srgbClr val="002060"/>
              </a:solidFill>
              <a:effectLst>
                <a:outerShdw algn="tl" blurRad="38100" dir="2700000" dist="38100">
                  <a:srgbClr val="000000">
                    <a:alpha val="43137"/>
                  </a:srgbClr>
                </a:outerShdw>
              </a:effectLst>
              <a:latin typeface="Monotype Corsiva" pitchFamily="66" charset="0"/>
            </a:endParaRPr>
          </a:p>
          <a:p>
            <a:pPr algn="ctr">
              <a:buNone/>
            </a:pPr>
            <a:r>
              <a:rPr b="1" dirty="0" sz="4800" lang="ru-RU" spc="600" smtClean="0">
                <a:solidFill>
                  <a:srgbClr val="002060"/>
                </a:solidFill>
                <a:effectLst>
                  <a:outerShdw algn="tl" blurRad="38100" dir="2700000" dist="38100">
                    <a:srgbClr val="000000">
                      <a:alpha val="43137"/>
                    </a:srgbClr>
                  </a:outerShdw>
                </a:effectLst>
                <a:latin typeface="Monotype Corsiva" pitchFamily="66" charset="0"/>
              </a:rPr>
              <a:t>«СКАЗКА КАК СРЕДСТВО       НРАВСТВЕННОГО ВОСПИТАНИЯ </a:t>
            </a:r>
            <a:r>
              <a:rPr b="1" dirty="0" sz="4800" lang="ru-RU" spc="600" smtClean="0">
                <a:solidFill>
                  <a:srgbClr val="002060"/>
                </a:solidFill>
                <a:effectLst>
                  <a:outerShdw algn="tl" blurRad="38100" dir="2700000" dist="38100">
                    <a:srgbClr val="000000">
                      <a:alpha val="43137"/>
                    </a:srgbClr>
                  </a:outerShdw>
                </a:effectLst>
                <a:latin typeface="Monotype Corsiva" pitchFamily="66" charset="0"/>
              </a:rPr>
              <a:t>ДОШКОЛЬНИКОВ»</a:t>
            </a:r>
            <a:endParaRPr b="1" dirty="0" sz="4800" lang="ru-RU" spc="600">
              <a:solidFill>
                <a:srgbClr val="002060"/>
              </a:solidFill>
              <a:effectLst>
                <a:outerShdw algn="tl" blurRad="38100" dir="2700000" dist="38100">
                  <a:srgbClr val="000000">
                    <a:alpha val="43137"/>
                  </a:srgbClr>
                </a:outerShdw>
              </a:effectLst>
              <a:latin typeface="Monotype Corsiva" pitchFamily="66"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31" presetSubtype="0">
                                  <p:stCondLst>
                                    <p:cond delay="0"/>
                                  </p:stCondLst>
                                  <p:iterate type="lt">
                                    <p:tmPct val="5000"/>
                                  </p:iterate>
                                  <p:childTnLst>
                                    <p:set>
                                      <p:cBhvr>
                                        <p:cTn dur="1" fill="hold" id="6">
                                          <p:stCondLst>
                                            <p:cond delay="0"/>
                                          </p:stCondLst>
                                        </p:cTn>
                                        <p:tgtEl>
                                          <p:spTgt spid="1048601">
                                            <p:txEl>
                                              <p:pRg st="0" end="0"/>
                                            </p:txEl>
                                          </p:spTgt>
                                        </p:tgtEl>
                                        <p:attrNameLst>
                                          <p:attrName>style.visibility</p:attrName>
                                        </p:attrNameLst>
                                      </p:cBhvr>
                                      <p:to>
                                        <p:strVal val="visible"/>
                                      </p:to>
                                    </p:set>
                                    <p:anim calcmode="lin" valueType="num">
                                      <p:cBhvr>
                                        <p:cTn dur="1000" fill="hold" id="7"/>
                                        <p:tgtEl>
                                          <p:spTgt spid="1048601">
                                            <p:txEl>
                                              <p:pRg st="0" end="0"/>
                                            </p:txEl>
                                          </p:spTgt>
                                        </p:tgtEl>
                                        <p:attrNameLst>
                                          <p:attrName>ppt_w</p:attrName>
                                        </p:attrNameLst>
                                      </p:cBhvr>
                                      <p:tavLst>
                                        <p:tav tm="0">
                                          <p:val>
                                            <p:fltVal val="0.0"/>
                                          </p:val>
                                        </p:tav>
                                        <p:tav tm="100000">
                                          <p:val>
                                            <p:strVal val="#ppt_w"/>
                                          </p:val>
                                        </p:tav>
                                      </p:tavLst>
                                    </p:anim>
                                    <p:anim calcmode="lin" valueType="num">
                                      <p:cBhvr>
                                        <p:cTn dur="1000" fill="hold" id="8"/>
                                        <p:tgtEl>
                                          <p:spTgt spid="1048601">
                                            <p:txEl>
                                              <p:pRg st="0" end="0"/>
                                            </p:txEl>
                                          </p:spTgt>
                                        </p:tgtEl>
                                        <p:attrNameLst>
                                          <p:attrName>ppt_h</p:attrName>
                                        </p:attrNameLst>
                                      </p:cBhvr>
                                      <p:tavLst>
                                        <p:tav tm="0">
                                          <p:val>
                                            <p:fltVal val="0.0"/>
                                          </p:val>
                                        </p:tav>
                                        <p:tav tm="100000">
                                          <p:val>
                                            <p:strVal val="#ppt_h"/>
                                          </p:val>
                                        </p:tav>
                                      </p:tavLst>
                                    </p:anim>
                                    <p:anim calcmode="lin" valueType="num">
                                      <p:cBhvr>
                                        <p:cTn dur="1000" fill="hold" id="9"/>
                                        <p:tgtEl>
                                          <p:spTgt spid="1048601">
                                            <p:txEl>
                                              <p:pRg st="0" end="0"/>
                                            </p:txEl>
                                          </p:spTgt>
                                        </p:tgtEl>
                                        <p:attrNameLst>
                                          <p:attrName>style.rotation</p:attrName>
                                        </p:attrNameLst>
                                      </p:cBhvr>
                                      <p:tavLst>
                                        <p:tav tm="0">
                                          <p:val>
                                            <p:fltVal val="90.0"/>
                                          </p:val>
                                        </p:tav>
                                        <p:tav tm="100000">
                                          <p:val>
                                            <p:fltVal val="0.0"/>
                                          </p:val>
                                        </p:tav>
                                      </p:tavLst>
                                    </p:anim>
                                    <p:animEffect transition="in" filter="fade">
                                      <p:cBhvr>
                                        <p:cTn dur="1000" id="10"/>
                                        <p:tgtEl>
                                          <p:spTgt spid="1048601">
                                            <p:txEl>
                                              <p:pRg st="0" end="0"/>
                                            </p:txEl>
                                          </p:spTgt>
                                        </p:tgtEl>
                                      </p:cBhvr>
                                    </p:animEffect>
                                  </p:childTnLst>
                                </p:cTn>
                              </p:par>
                              <p:par>
                                <p:cTn fill="hold" id="11" nodeType="withEffect" presetClass="entr" presetID="31" presetSubtype="0">
                                  <p:stCondLst>
                                    <p:cond delay="0"/>
                                  </p:stCondLst>
                                  <p:iterate type="lt">
                                    <p:tmPct val="5000"/>
                                  </p:iterate>
                                  <p:childTnLst>
                                    <p:set>
                                      <p:cBhvr>
                                        <p:cTn dur="1" fill="hold" id="12">
                                          <p:stCondLst>
                                            <p:cond delay="0"/>
                                          </p:stCondLst>
                                        </p:cTn>
                                        <p:tgtEl>
                                          <p:spTgt spid="1048601">
                                            <p:txEl>
                                              <p:pRg st="2" end="2"/>
                                            </p:txEl>
                                          </p:spTgt>
                                        </p:tgtEl>
                                        <p:attrNameLst>
                                          <p:attrName>style.visibility</p:attrName>
                                        </p:attrNameLst>
                                      </p:cBhvr>
                                      <p:to>
                                        <p:strVal val="visible"/>
                                      </p:to>
                                    </p:set>
                                    <p:anim calcmode="lin" valueType="num">
                                      <p:cBhvr>
                                        <p:cTn dur="1000" fill="hold" id="13"/>
                                        <p:tgtEl>
                                          <p:spTgt spid="1048601">
                                            <p:txEl>
                                              <p:pRg st="2" end="2"/>
                                            </p:txEl>
                                          </p:spTgt>
                                        </p:tgtEl>
                                        <p:attrNameLst>
                                          <p:attrName>ppt_w</p:attrName>
                                        </p:attrNameLst>
                                      </p:cBhvr>
                                      <p:tavLst>
                                        <p:tav tm="0">
                                          <p:val>
                                            <p:fltVal val="0.0"/>
                                          </p:val>
                                        </p:tav>
                                        <p:tav tm="100000">
                                          <p:val>
                                            <p:strVal val="#ppt_w"/>
                                          </p:val>
                                        </p:tav>
                                      </p:tavLst>
                                    </p:anim>
                                    <p:anim calcmode="lin" valueType="num">
                                      <p:cBhvr>
                                        <p:cTn dur="1000" fill="hold" id="14"/>
                                        <p:tgtEl>
                                          <p:spTgt spid="1048601">
                                            <p:txEl>
                                              <p:pRg st="2" end="2"/>
                                            </p:txEl>
                                          </p:spTgt>
                                        </p:tgtEl>
                                        <p:attrNameLst>
                                          <p:attrName>ppt_h</p:attrName>
                                        </p:attrNameLst>
                                      </p:cBhvr>
                                      <p:tavLst>
                                        <p:tav tm="0">
                                          <p:val>
                                            <p:fltVal val="0.0"/>
                                          </p:val>
                                        </p:tav>
                                        <p:tav tm="100000">
                                          <p:val>
                                            <p:strVal val="#ppt_h"/>
                                          </p:val>
                                        </p:tav>
                                      </p:tavLst>
                                    </p:anim>
                                    <p:anim calcmode="lin" valueType="num">
                                      <p:cBhvr>
                                        <p:cTn dur="1000" fill="hold" id="15"/>
                                        <p:tgtEl>
                                          <p:spTgt spid="1048601">
                                            <p:txEl>
                                              <p:pRg st="2" end="2"/>
                                            </p:txEl>
                                          </p:spTgt>
                                        </p:tgtEl>
                                        <p:attrNameLst>
                                          <p:attrName>style.rotation</p:attrName>
                                        </p:attrNameLst>
                                      </p:cBhvr>
                                      <p:tavLst>
                                        <p:tav tm="0">
                                          <p:val>
                                            <p:fltVal val="90.0"/>
                                          </p:val>
                                        </p:tav>
                                        <p:tav tm="100000">
                                          <p:val>
                                            <p:fltVal val="0.0"/>
                                          </p:val>
                                        </p:tav>
                                      </p:tavLst>
                                    </p:anim>
                                    <p:animEffect transition="in" filter="fade">
                                      <p:cBhvr>
                                        <p:cTn dur="1000" id="16"/>
                                        <p:tgtEl>
                                          <p:spTgt spid="10486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dpi="0">
          <a:blip xmlns:r="http://schemas.openxmlformats.org/officeDocument/2006/relationships" r:embed="rId1">
            <a:lum/>
          </a:blip>
          <a:srcRect/>
          <a:stretch>
            <a:fillRect l="-28000" r="-28000"/>
          </a:stretch>
        </a:blipFill>
      </p:bgPr>
    </p:bg>
    <p:spTree>
      <p:nvGrpSpPr>
        <p:cNvPr id="48" name=""/>
        <p:cNvGrpSpPr/>
        <p:nvPr/>
      </p:nvGrpSpPr>
      <p:grpSpPr>
        <a:xfrm>
          <a:off x="0" y="0"/>
          <a:ext cx="0" cy="0"/>
          <a:chOff x="0" y="0"/>
          <a:chExt cx="0" cy="0"/>
        </a:xfrm>
      </p:grpSpPr>
      <p:sp>
        <p:nvSpPr>
          <p:cNvPr id="1048607" name="Заголовок 1"/>
          <p:cNvSpPr>
            <a:spLocks noGrp="1"/>
          </p:cNvSpPr>
          <p:nvPr>
            <p:ph type="ctrTitle"/>
          </p:nvPr>
        </p:nvSpPr>
        <p:spPr>
          <a:xfrm>
            <a:off x="685800" y="785795"/>
            <a:ext cx="7772400" cy="1357321"/>
          </a:xfrm>
        </p:spPr>
        <p:txBody>
          <a:bodyPr>
            <a:normAutofit fontScale="90000"/>
          </a:bodyPr>
          <a:p>
            <a:r>
              <a:rPr b="1" dirty="0" lang="ru-RU" u="sng"/>
              <a:t>Сущность нравственного воспитания в дошкольном возрасте</a:t>
            </a:r>
            <a:r>
              <a:rPr dirty="0" lang="ru-RU"/>
              <a:t/>
            </a:r>
            <a:br>
              <a:rPr dirty="0" lang="ru-RU"/>
            </a:br>
            <a:endParaRPr dirty="0" lang="ru-RU"/>
          </a:p>
        </p:txBody>
      </p:sp>
      <p:sp>
        <p:nvSpPr>
          <p:cNvPr id="1048608" name="Подзаголовок 2"/>
          <p:cNvSpPr>
            <a:spLocks noGrp="1"/>
          </p:cNvSpPr>
          <p:nvPr>
            <p:ph type="subTitle" idx="1"/>
          </p:nvPr>
        </p:nvSpPr>
        <p:spPr>
          <a:xfrm>
            <a:off x="214282" y="2285992"/>
            <a:ext cx="8929718" cy="3714776"/>
          </a:xfrm>
        </p:spPr>
        <p:txBody>
          <a:bodyPr>
            <a:normAutofit fontScale="96875" lnSpcReduction="20000"/>
          </a:bodyPr>
          <a:p>
            <a:pPr algn="l"/>
            <a:r>
              <a:rPr b="1" dirty="0" i="1" lang="ru-RU">
                <a:solidFill>
                  <a:srgbClr val="002060"/>
                </a:solidFill>
              </a:rPr>
              <a:t>Л.А. Григорович дал следующее определение </a:t>
            </a:r>
            <a:r>
              <a:rPr b="1" dirty="0" sz="4000" i="1" lang="ru-RU">
                <a:solidFill>
                  <a:srgbClr val="002060"/>
                </a:solidFill>
              </a:rPr>
              <a:t>"нравственность" - это личностная характеристика, объединяющая такие качества и свойства, как доброта, порядочность, дисциплинированность, коллективизм.</a:t>
            </a:r>
          </a:p>
          <a:p>
            <a:pPr algn="l"/>
            <a:endParaRPr dirty="0" lang="ru-RU">
              <a:solidFill>
                <a:srgbClr val="002060"/>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 presetSubtype="16">
                                  <p:stCondLst>
                                    <p:cond delay="0"/>
                                  </p:stCondLst>
                                  <p:childTnLst>
                                    <p:set>
                                      <p:cBhvr>
                                        <p:cTn dur="1" fill="hold" id="6">
                                          <p:stCondLst>
                                            <p:cond delay="0"/>
                                          </p:stCondLst>
                                        </p:cTn>
                                        <p:tgtEl>
                                          <p:spTgt spid="1048607"/>
                                        </p:tgtEl>
                                        <p:attrNameLst>
                                          <p:attrName>style.visibility</p:attrName>
                                        </p:attrNameLst>
                                      </p:cBhvr>
                                      <p:to>
                                        <p:strVal val="visible"/>
                                      </p:to>
                                    </p:set>
                                    <p:animEffect transition="in" filter="box(in)">
                                      <p:cBhvr>
                                        <p:cTn dur="3000" id="7"/>
                                        <p:tgtEl>
                                          <p:spTgt spid="1048607"/>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4" presetSubtype="16">
                                  <p:stCondLst>
                                    <p:cond delay="0"/>
                                  </p:stCondLst>
                                  <p:childTnLst>
                                    <p:set>
                                      <p:cBhvr>
                                        <p:cTn dur="1" fill="hold" id="11">
                                          <p:stCondLst>
                                            <p:cond delay="0"/>
                                          </p:stCondLst>
                                        </p:cTn>
                                        <p:tgtEl>
                                          <p:spTgt spid="1048608">
                                            <p:txEl>
                                              <p:pRg st="0" end="0"/>
                                            </p:txEl>
                                          </p:spTgt>
                                        </p:tgtEl>
                                        <p:attrNameLst>
                                          <p:attrName>style.visibility</p:attrName>
                                        </p:attrNameLst>
                                      </p:cBhvr>
                                      <p:to>
                                        <p:strVal val="visible"/>
                                      </p:to>
                                    </p:set>
                                    <p:animEffect transition="in" filter="box(in)">
                                      <p:cBhvr>
                                        <p:cTn dur="2000" id="12"/>
                                        <p:tgtEl>
                                          <p:spTgt spid="10486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09" name="Содержимое 2"/>
          <p:cNvSpPr>
            <a:spLocks noGrp="1"/>
          </p:cNvSpPr>
          <p:nvPr>
            <p:ph idx="1"/>
          </p:nvPr>
        </p:nvSpPr>
        <p:spPr>
          <a:xfrm>
            <a:off x="457200" y="285728"/>
            <a:ext cx="8229600" cy="5840435"/>
          </a:xfrm>
        </p:spPr>
        <p:txBody>
          <a:bodyPr>
            <a:normAutofit/>
          </a:bodyPr>
          <a:p>
            <a:pPr>
              <a:buNone/>
            </a:pPr>
            <a:r>
              <a:rPr dirty="0" lang="ru-RU" smtClean="0"/>
              <a:t> </a:t>
            </a:r>
            <a:endParaRPr dirty="0" sz="4000" lang="ru-RU"/>
          </a:p>
          <a:p>
            <a:endParaRPr dirty="0" sz="4000" lang="ru-RU"/>
          </a:p>
        </p:txBody>
      </p:sp>
      <p:pic>
        <p:nvPicPr>
          <p:cNvPr id="2097156" name="Рисунок 3" descr="thOE10W5X5.jpg"/>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10" name="Прямоугольник 4"/>
          <p:cNvSpPr/>
          <p:nvPr/>
        </p:nvSpPr>
        <p:spPr>
          <a:xfrm>
            <a:off x="0" y="214290"/>
            <a:ext cx="8929718" cy="6060440"/>
          </a:xfrm>
          <a:prstGeom prst="rect"/>
        </p:spPr>
        <p:txBody>
          <a:bodyPr wrap="square">
            <a:spAutoFit/>
          </a:bodyPr>
          <a:p>
            <a:r>
              <a:rPr dirty="0" lang="ru-RU" smtClean="0"/>
              <a:t> </a:t>
            </a:r>
            <a:r>
              <a:rPr dirty="0" sz="4000" lang="ru-RU" smtClean="0"/>
              <a:t>И.С. </a:t>
            </a:r>
            <a:r>
              <a:rPr dirty="0" sz="4000" lang="ru-RU" err="1" smtClean="0"/>
              <a:t>Марьенко</a:t>
            </a:r>
            <a:r>
              <a:rPr dirty="0" sz="4000" lang="ru-RU" smtClean="0"/>
              <a:t> обозначил "нравственность" - как неотъемлемую сторону личности, обеспечивающую добровольное соблюдение ею существующих норм, правил, принципов поведения. Они находят выражение в отношении к Родине, обществу, коллективу, отдельным людям, к самому себе, труду и т.д.</a:t>
            </a:r>
            <a:endParaRPr dirty="0" sz="40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5" presetSubtype="0">
                                  <p:stCondLst>
                                    <p:cond delay="0"/>
                                  </p:stCondLst>
                                  <p:childTnLst>
                                    <p:set>
                                      <p:cBhvr>
                                        <p:cTn dur="1" fill="hold" id="6">
                                          <p:stCondLst>
                                            <p:cond delay="0"/>
                                          </p:stCondLst>
                                        </p:cTn>
                                        <p:tgtEl>
                                          <p:spTgt spid="1048610">
                                            <p:txEl>
                                              <p:pRg st="0" end="0"/>
                                            </p:txEl>
                                          </p:spTgt>
                                        </p:tgtEl>
                                        <p:attrNameLst>
                                          <p:attrName>style.visibility</p:attrName>
                                        </p:attrNameLst>
                                      </p:cBhvr>
                                      <p:to>
                                        <p:strVal val="visible"/>
                                      </p:to>
                                    </p:set>
                                    <p:anim calcmode="lin" valueType="num">
                                      <p:cBhvr>
                                        <p:cTn dur="2000" fill="hold" id="7"/>
                                        <p:tgtEl>
                                          <p:spTgt spid="1048610">
                                            <p:txEl>
                                              <p:pRg st="0" end="0"/>
                                            </p:txEl>
                                          </p:spTgt>
                                        </p:tgtEl>
                                        <p:attrNameLst>
                                          <p:attrName>ppt_w</p:attrName>
                                        </p:attrNameLst>
                                      </p:cBhvr>
                                      <p:tavLst>
                                        <p:tav tm="0">
                                          <p:val>
                                            <p:strVal val="#ppt_w*0.70"/>
                                          </p:val>
                                        </p:tav>
                                        <p:tav tm="100000">
                                          <p:val>
                                            <p:strVal val="#ppt_w"/>
                                          </p:val>
                                        </p:tav>
                                      </p:tavLst>
                                    </p:anim>
                                    <p:anim calcmode="lin" valueType="num">
                                      <p:cBhvr>
                                        <p:cTn dur="2000" fill="hold" id="8"/>
                                        <p:tgtEl>
                                          <p:spTgt spid="1048610">
                                            <p:txEl>
                                              <p:pRg st="0" end="0"/>
                                            </p:txEl>
                                          </p:spTgt>
                                        </p:tgtEl>
                                        <p:attrNameLst>
                                          <p:attrName>ppt_h</p:attrName>
                                        </p:attrNameLst>
                                      </p:cBhvr>
                                      <p:tavLst>
                                        <p:tav tm="0">
                                          <p:val>
                                            <p:strVal val="#ppt_h"/>
                                          </p:val>
                                        </p:tav>
                                        <p:tav tm="100000">
                                          <p:val>
                                            <p:strVal val="#ppt_h"/>
                                          </p:val>
                                        </p:tav>
                                      </p:tavLst>
                                    </p:anim>
                                    <p:animEffect transition="in" filter="fade">
                                      <p:cBhvr>
                                        <p:cTn dur="2000" id="9"/>
                                        <p:tgtEl>
                                          <p:spTgt spid="10486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pic>
        <p:nvPicPr>
          <p:cNvPr id="2097157" name="Содержимое 3" descr="thN9L0VHBA.jpg"/>
          <p:cNvPicPr>
            <a:picLocks noChangeAspect="1" noGrp="1"/>
          </p:cNvPicPr>
          <p:nvPr>
            <p:ph idx="1"/>
          </p:nvPr>
        </p:nvPicPr>
        <p:blipFill>
          <a:blip xmlns:r="http://schemas.openxmlformats.org/officeDocument/2006/relationships" r:embed="rId1"/>
          <a:stretch>
            <a:fillRect/>
          </a:stretch>
        </p:blipFill>
        <p:spPr>
          <a:xfrm>
            <a:off x="0" y="0"/>
            <a:ext cx="9144000" cy="7072338"/>
          </a:xfrm>
        </p:spPr>
      </p:pic>
      <p:sp>
        <p:nvSpPr>
          <p:cNvPr id="1048611" name="Прямоугольник 4"/>
          <p:cNvSpPr/>
          <p:nvPr/>
        </p:nvSpPr>
        <p:spPr>
          <a:xfrm>
            <a:off x="285720" y="214290"/>
            <a:ext cx="8429684" cy="7559040"/>
          </a:xfrm>
          <a:prstGeom prst="rect"/>
        </p:spPr>
        <p:txBody>
          <a:bodyPr wrap="square">
            <a:spAutoFit/>
          </a:bodyPr>
          <a:p>
            <a:r>
              <a:rPr dirty="0" lang="ru-RU" smtClean="0"/>
              <a:t> </a:t>
            </a:r>
            <a:r>
              <a:rPr dirty="0" sz="3600" lang="ru-RU" smtClean="0"/>
              <a:t>Закладывать основы нравственности, воспитывать моральные ценности следует с самого раннего возраста, когда формируется характер, отношение к миру, </a:t>
            </a:r>
            <a:r>
              <a:rPr dirty="0" sz="3600" lang="ru-RU" err="1" smtClean="0"/>
              <a:t>окружающи</a:t>
            </a:r>
            <a:r>
              <a:rPr dirty="0" sz="3600" lang="ru-RU" smtClean="0"/>
              <a:t> м людям.</a:t>
            </a:r>
          </a:p>
          <a:p>
            <a:r>
              <a:rPr dirty="0" sz="3600" lang="ru-RU" smtClean="0"/>
              <a:t>В этике существуют две основные нравственные категории - добро и зло.</a:t>
            </a:r>
          </a:p>
          <a:p>
            <a:r>
              <a:rPr dirty="0" sz="3600" lang="ru-RU" smtClean="0"/>
              <a:t>Соблюдение моральных требований ассоциируется с добром. Нарушение же моральных норм и правил, отступление от них характеризуется как зло.  </a:t>
            </a:r>
            <a:endParaRPr dirty="0" sz="36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8" presetSubtype="16">
                                  <p:stCondLst>
                                    <p:cond delay="0"/>
                                  </p:stCondLst>
                                  <p:childTnLst>
                                    <p:set>
                                      <p:cBhvr>
                                        <p:cTn dur="1" fill="hold" id="6">
                                          <p:stCondLst>
                                            <p:cond delay="0"/>
                                          </p:stCondLst>
                                        </p:cTn>
                                        <p:tgtEl>
                                          <p:spTgt spid="1048611">
                                            <p:txEl>
                                              <p:pRg st="0" end="0"/>
                                            </p:txEl>
                                          </p:spTgt>
                                        </p:tgtEl>
                                        <p:attrNameLst>
                                          <p:attrName>style.visibility</p:attrName>
                                        </p:attrNameLst>
                                      </p:cBhvr>
                                      <p:to>
                                        <p:strVal val="visible"/>
                                      </p:to>
                                    </p:set>
                                    <p:animEffect transition="in" filter="diamond(in)">
                                      <p:cBhvr>
                                        <p:cTn dur="3000" id="7"/>
                                        <p:tgtEl>
                                          <p:spTgt spid="1048611">
                                            <p:txEl>
                                              <p:pRg st="0" end="0"/>
                                            </p:txEl>
                                          </p:spTgt>
                                        </p:tgtEl>
                                      </p:cBhvr>
                                    </p:animEffect>
                                  </p:childTnLst>
                                </p:cTn>
                              </p:par>
                              <p:par>
                                <p:cTn fill="hold" id="8" nodeType="withEffect" presetClass="entr" presetID="8" presetSubtype="16">
                                  <p:stCondLst>
                                    <p:cond delay="0"/>
                                  </p:stCondLst>
                                  <p:childTnLst>
                                    <p:set>
                                      <p:cBhvr>
                                        <p:cTn dur="1" fill="hold" id="9">
                                          <p:stCondLst>
                                            <p:cond delay="0"/>
                                          </p:stCondLst>
                                        </p:cTn>
                                        <p:tgtEl>
                                          <p:spTgt spid="1048611">
                                            <p:txEl>
                                              <p:pRg st="1" end="1"/>
                                            </p:txEl>
                                          </p:spTgt>
                                        </p:tgtEl>
                                        <p:attrNameLst>
                                          <p:attrName>style.visibility</p:attrName>
                                        </p:attrNameLst>
                                      </p:cBhvr>
                                      <p:to>
                                        <p:strVal val="visible"/>
                                      </p:to>
                                    </p:set>
                                    <p:animEffect transition="in" filter="diamond(in)">
                                      <p:cBhvr>
                                        <p:cTn dur="3000" id="10"/>
                                        <p:tgtEl>
                                          <p:spTgt spid="1048611">
                                            <p:txEl>
                                              <p:pRg st="1" end="1"/>
                                            </p:txEl>
                                          </p:spTgt>
                                        </p:tgtEl>
                                      </p:cBhvr>
                                    </p:animEffect>
                                  </p:childTnLst>
                                </p:cTn>
                              </p:par>
                              <p:par>
                                <p:cTn fill="hold" id="11" nodeType="withEffect" presetClass="entr" presetID="8" presetSubtype="16">
                                  <p:stCondLst>
                                    <p:cond delay="0"/>
                                  </p:stCondLst>
                                  <p:childTnLst>
                                    <p:set>
                                      <p:cBhvr>
                                        <p:cTn dur="1" fill="hold" id="12">
                                          <p:stCondLst>
                                            <p:cond delay="0"/>
                                          </p:stCondLst>
                                        </p:cTn>
                                        <p:tgtEl>
                                          <p:spTgt spid="1048611">
                                            <p:txEl>
                                              <p:pRg st="2" end="2"/>
                                            </p:txEl>
                                          </p:spTgt>
                                        </p:tgtEl>
                                        <p:attrNameLst>
                                          <p:attrName>style.visibility</p:attrName>
                                        </p:attrNameLst>
                                      </p:cBhvr>
                                      <p:to>
                                        <p:strVal val="visible"/>
                                      </p:to>
                                    </p:set>
                                    <p:animEffect transition="in" filter="diamond(in)">
                                      <p:cBhvr>
                                        <p:cTn dur="3000" id="13"/>
                                        <p:tgtEl>
                                          <p:spTgt spid="104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2" name="Содержимое 2"/>
          <p:cNvSpPr>
            <a:spLocks noGrp="1"/>
          </p:cNvSpPr>
          <p:nvPr>
            <p:ph idx="1"/>
          </p:nvPr>
        </p:nvSpPr>
        <p:spPr>
          <a:xfrm>
            <a:off x="457200" y="357166"/>
            <a:ext cx="8229600" cy="5768997"/>
          </a:xfrm>
        </p:spPr>
        <p:txBody>
          <a:bodyPr>
            <a:normAutofit/>
          </a:bodyPr>
          <a:p>
            <a:pPr algn="ctr">
              <a:buNone/>
            </a:pPr>
            <a:r>
              <a:rPr b="1" dirty="0" lang="ru-RU" smtClean="0"/>
              <a:t> </a:t>
            </a:r>
            <a:endParaRPr dirty="0" lang="ru-RU"/>
          </a:p>
        </p:txBody>
      </p:sp>
      <p:pic>
        <p:nvPicPr>
          <p:cNvPr id="2097158" name="Рисунок 8" descr="th31BVBRJC.jpg"/>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13" name="Прямоугольник 9"/>
          <p:cNvSpPr/>
          <p:nvPr/>
        </p:nvSpPr>
        <p:spPr>
          <a:xfrm>
            <a:off x="357158" y="214290"/>
            <a:ext cx="8786842" cy="5958840"/>
          </a:xfrm>
          <a:prstGeom prst="rect"/>
        </p:spPr>
        <p:txBody>
          <a:bodyPr wrap="square">
            <a:spAutoFit/>
          </a:bodyPr>
          <a:p>
            <a:pPr algn="ctr">
              <a:buNone/>
            </a:pPr>
            <a:r>
              <a:rPr b="1" dirty="0" sz="3600" lang="ru-RU" smtClean="0"/>
              <a:t>АКТУАЛЬНОСТЬ</a:t>
            </a:r>
          </a:p>
          <a:p>
            <a:pPr algn="ctr">
              <a:buNone/>
            </a:pPr>
            <a:endParaRPr dirty="0" sz="3600" lang="ru-RU" smtClean="0"/>
          </a:p>
          <a:p>
            <a:pPr>
              <a:buNone/>
            </a:pPr>
            <a:r>
              <a:rPr dirty="0" sz="3600" lang="ru-RU" smtClean="0"/>
              <a:t>дошкольный </a:t>
            </a:r>
            <a:r>
              <a:rPr dirty="0" sz="3600" lang="ru-RU" smtClean="0"/>
              <a:t>возраст - период активного освоения норм морали, формирования нравственных привычек, чувств, отношений. Он является наиболее ответственным этапом в развитии механизмов поведения и деятельности, в становлении личности дошкольника в целом. </a:t>
            </a:r>
            <a:endParaRPr dirty="0" sz="36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8" presetSubtype="12">
                                  <p:stCondLst>
                                    <p:cond delay="0"/>
                                  </p:stCondLst>
                                  <p:childTnLst>
                                    <p:set>
                                      <p:cBhvr>
                                        <p:cTn dur="1" fill="hold" id="6">
                                          <p:stCondLst>
                                            <p:cond delay="0"/>
                                          </p:stCondLst>
                                        </p:cTn>
                                        <p:tgtEl>
                                          <p:spTgt spid="1048613"/>
                                        </p:tgtEl>
                                        <p:attrNameLst>
                                          <p:attrName>style.visibility</p:attrName>
                                        </p:attrNameLst>
                                      </p:cBhvr>
                                      <p:to>
                                        <p:strVal val="visible"/>
                                      </p:to>
                                    </p:set>
                                    <p:animEffect transition="in" filter="strips(downLeft)">
                                      <p:cBhvr>
                                        <p:cTn dur="5000" id="7"/>
                                        <p:tgtEl>
                                          <p:spTgt spid="104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14" name="Содержимое 2"/>
          <p:cNvSpPr>
            <a:spLocks noGrp="1"/>
          </p:cNvSpPr>
          <p:nvPr>
            <p:ph idx="1"/>
          </p:nvPr>
        </p:nvSpPr>
        <p:spPr>
          <a:xfrm>
            <a:off x="457200" y="428604"/>
            <a:ext cx="8229600" cy="5697559"/>
          </a:xfrm>
        </p:spPr>
        <p:txBody>
          <a:bodyPr>
            <a:normAutofit/>
          </a:bodyPr>
          <a:p>
            <a:pPr>
              <a:buNone/>
            </a:pPr>
            <a:r>
              <a:rPr dirty="0" lang="ru-RU" smtClean="0"/>
              <a:t> </a:t>
            </a:r>
            <a:endParaRPr dirty="0" sz="4000" lang="ru-RU"/>
          </a:p>
        </p:txBody>
      </p:sp>
      <p:pic>
        <p:nvPicPr>
          <p:cNvPr id="2097159" name="Рисунок 3" descr="thOH741VDE.jpg"/>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15" name="Прямоугольник 4"/>
          <p:cNvSpPr/>
          <p:nvPr/>
        </p:nvSpPr>
        <p:spPr>
          <a:xfrm>
            <a:off x="285720" y="428604"/>
            <a:ext cx="8858280" cy="6695440"/>
          </a:xfrm>
          <a:prstGeom prst="rect"/>
          <a:noFill/>
          <a:ln>
            <a:solidFill>
              <a:schemeClr val="accent1"/>
            </a:solidFill>
          </a:ln>
          <a:effectLst>
            <a:glow rad="139700">
              <a:schemeClr val="accent3">
                <a:satMod val="175000"/>
                <a:alpha val="40000"/>
              </a:schemeClr>
            </a:glow>
          </a:effectLst>
        </p:spPr>
        <p:txBody>
          <a:bodyPr wrap="square">
            <a:spAutoFit/>
          </a:bodyPr>
          <a:p>
            <a:r>
              <a:rPr dirty="0" sz="4400" lang="ru-RU" smtClean="0"/>
              <a:t>Ни </a:t>
            </a:r>
            <a:r>
              <a:rPr dirty="0" sz="4400" lang="ru-RU" smtClean="0"/>
              <a:t>у кого не вызывает сомнения истина, что основы воспитания закладываются в раннем возрасте, характер формируется в первые годы жизни. Недостаточно внимательное отношение к возрасту первого детства, - писал В.М. Бехтерев, - отражается губительно на всей жизни человека.</a:t>
            </a:r>
            <a:endParaRPr dirty="0" sz="44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615">
                                            <p:txEl>
                                              <p:pRg st="0" end="0"/>
                                            </p:txEl>
                                          </p:spTgt>
                                        </p:tgtEl>
                                        <p:attrNameLst>
                                          <p:attrName>style.visibility</p:attrName>
                                        </p:attrNameLst>
                                      </p:cBhvr>
                                      <p:to>
                                        <p:strVal val="visible"/>
                                      </p:to>
                                    </p:set>
                                    <p:animEffect transition="in" filter="checkerboard(across)">
                                      <p:cBhvr>
                                        <p:cTn dur="2000" id="7"/>
                                        <p:tgtEl>
                                          <p:spTgt spid="10486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16" name="Содержимое 2"/>
          <p:cNvSpPr>
            <a:spLocks noGrp="1"/>
          </p:cNvSpPr>
          <p:nvPr>
            <p:ph idx="1"/>
          </p:nvPr>
        </p:nvSpPr>
        <p:spPr>
          <a:xfrm>
            <a:off x="457200" y="428604"/>
            <a:ext cx="8229600" cy="5697559"/>
          </a:xfrm>
        </p:spPr>
        <p:txBody>
          <a:bodyPr>
            <a:normAutofit/>
          </a:bodyPr>
          <a:p>
            <a:pPr>
              <a:buNone/>
            </a:pPr>
            <a:r>
              <a:rPr dirty="0" lang="ru-RU" smtClean="0"/>
              <a:t> </a:t>
            </a:r>
            <a:endParaRPr dirty="0" lang="ru-RU"/>
          </a:p>
          <a:p>
            <a:endParaRPr dirty="0" lang="ru-RU"/>
          </a:p>
          <a:p>
            <a:endParaRPr dirty="0" lang="ru-RU"/>
          </a:p>
        </p:txBody>
      </p:sp>
      <p:pic>
        <p:nvPicPr>
          <p:cNvPr id="2097160" name="Рисунок 3" descr="bg010[1].gif"/>
          <p:cNvPicPr>
            <a:picLocks noChangeAspect="1"/>
          </p:cNvPicPr>
          <p:nvPr/>
        </p:nvPicPr>
        <p:blipFill>
          <a:blip xmlns:r="http://schemas.openxmlformats.org/officeDocument/2006/relationships" r:embed="rId1"/>
          <a:stretch>
            <a:fillRect/>
          </a:stretch>
        </p:blipFill>
        <p:spPr>
          <a:xfrm>
            <a:off x="0" y="0"/>
            <a:ext cx="9144000" cy="6858000"/>
          </a:xfrm>
          <a:prstGeom prst="rect"/>
        </p:spPr>
      </p:pic>
      <p:sp>
        <p:nvSpPr>
          <p:cNvPr id="1048617" name="Прямоугольник 4"/>
          <p:cNvSpPr/>
          <p:nvPr/>
        </p:nvSpPr>
        <p:spPr>
          <a:xfrm>
            <a:off x="357158" y="357165"/>
            <a:ext cx="8786842" cy="6365240"/>
          </a:xfrm>
          <a:prstGeom prst="rect"/>
        </p:spPr>
        <p:txBody>
          <a:bodyPr wrap="square">
            <a:spAutoFit/>
          </a:bodyPr>
          <a:p>
            <a:r>
              <a:rPr dirty="0" lang="ru-RU" smtClean="0"/>
              <a:t> </a:t>
            </a:r>
            <a:r>
              <a:rPr dirty="0" sz="3200" lang="ru-RU" smtClean="0"/>
              <a:t>Первые уроки нравственности ребёнок получает в семье. Основной источник огромного влияния семейного воспитания заключается в том, что в семье ребёнок видит, слышит, чувствует не только то, как надо жить, а как в действительности живут люди. Если родители не обращают внимание на то, какими предметами играет ребёнок, какие книги рассматривает, какие слова говорит, что он рисует, то дети усваивают ряд неправильных, искажённых представлений, приобретает вредные привычки.</a:t>
            </a:r>
            <a:endParaRPr dirty="0" sz="3200" lang="ru-RU"/>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5" presetSubtype="0">
                                  <p:stCondLst>
                                    <p:cond delay="0"/>
                                  </p:stCondLst>
                                  <p:childTnLst>
                                    <p:set>
                                      <p:cBhvr>
                                        <p:cTn dur="1" fill="hold" id="6">
                                          <p:stCondLst>
                                            <p:cond delay="0"/>
                                          </p:stCondLst>
                                        </p:cTn>
                                        <p:tgtEl>
                                          <p:spTgt spid="1048617">
                                            <p:txEl>
                                              <p:pRg st="0" end="0"/>
                                            </p:txEl>
                                          </p:spTgt>
                                        </p:tgtEl>
                                        <p:attrNameLst>
                                          <p:attrName>style.visibility</p:attrName>
                                        </p:attrNameLst>
                                      </p:cBhvr>
                                      <p:to>
                                        <p:strVal val="visible"/>
                                      </p:to>
                                    </p:set>
                                    <p:anim calcmode="lin" valueType="num">
                                      <p:cBhvr>
                                        <p:cTn dur="1000" fill="hold" id="7"/>
                                        <p:tgtEl>
                                          <p:spTgt spid="1048617">
                                            <p:txEl>
                                              <p:pRg st="0" end="0"/>
                                            </p:txEl>
                                          </p:spTgt>
                                        </p:tgtEl>
                                        <p:attrNameLst>
                                          <p:attrName>ppt_w</p:attrName>
                                        </p:attrNameLst>
                                      </p:cBhvr>
                                      <p:tavLst>
                                        <p:tav tm="0">
                                          <p:val>
                                            <p:strVal val="#ppt_w*0.70"/>
                                          </p:val>
                                        </p:tav>
                                        <p:tav tm="100000">
                                          <p:val>
                                            <p:strVal val="#ppt_w"/>
                                          </p:val>
                                        </p:tav>
                                      </p:tavLst>
                                    </p:anim>
                                    <p:anim calcmode="lin" valueType="num">
                                      <p:cBhvr>
                                        <p:cTn dur="1000" fill="hold" id="8"/>
                                        <p:tgtEl>
                                          <p:spTgt spid="1048617">
                                            <p:txEl>
                                              <p:pRg st="0" end="0"/>
                                            </p:txEl>
                                          </p:spTgt>
                                        </p:tgtEl>
                                        <p:attrNameLst>
                                          <p:attrName>ppt_h</p:attrName>
                                        </p:attrNameLst>
                                      </p:cBhvr>
                                      <p:tavLst>
                                        <p:tav tm="0">
                                          <p:val>
                                            <p:strVal val="#ppt_h"/>
                                          </p:val>
                                        </p:tav>
                                        <p:tav tm="100000">
                                          <p:val>
                                            <p:strVal val="#ppt_h"/>
                                          </p:val>
                                        </p:tav>
                                      </p:tavLst>
                                    </p:anim>
                                    <p:animEffect transition="in" filter="fade">
                                      <p:cBhvr>
                                        <p:cTn dur="1000" id="9"/>
                                        <p:tgtEl>
                                          <p:spTgt spid="10486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Company>Microsoft</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Сущность нравственного воспитания в дошкольном возрасте </dc:title>
  <dc:creator>*</dc:creator>
  <cp:lastModifiedBy>*</cp:lastModifiedBy>
  <dcterms:created xsi:type="dcterms:W3CDTF">2015-03-25T23:15:53Z</dcterms:created>
  <dcterms:modified xsi:type="dcterms:W3CDTF">2018-08-24T18:14:37Z</dcterms:modified>
</cp:coreProperties>
</file>