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4559" autoAdjust="0"/>
    <p:restoredTop sz="94660"/>
  </p:normalViewPr>
  <p:slideViewPr>
    <p:cSldViewPr>
      <p:cViewPr varScale="1">
        <p:scale>
          <a:sx n="52" d="100"/>
          <a:sy n="5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9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9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59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7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3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2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3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3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4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8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2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8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9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0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1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63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4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4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2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2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3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5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6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47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64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 cstate="print"/>
          <a:srcRect/>
          <a:tile algn="tl" flip="none" sx="100000" sy="100000" tx="0" ty="0"/>
        </a:blipFill>
      </p:bgPr>
    </p:bg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776E-DCD8-4CBD-9141-D3E11ACE1A70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1F5F-69EE-4AD4-B5C4-B7045A016D93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 cstate="print">
            <a:lum/>
          </a:blip>
          <a:srcRect/>
          <a:stretch>
            <a:fillRect/>
          </a:stretch>
        </a:blip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txBody>
          <a:bodyPr>
            <a:normAutofit/>
          </a:bodyPr>
          <a:p>
            <a:r>
              <a:rPr b="1" dirty="0" lang="ru-RU" smtClean="0"/>
              <a:t>Роль семьи </a:t>
            </a:r>
            <a:r>
              <a:rPr b="1" lang="ru-RU" smtClean="0"/>
              <a:t>в воспитании </a:t>
            </a:r>
            <a:r>
              <a:rPr b="1" dirty="0" lang="ru-RU" smtClean="0"/>
              <a:t>ребенка.</a:t>
            </a:r>
            <a:endParaRPr b="1" dirty="0" lang="ru-RU"/>
          </a:p>
        </p:txBody>
      </p:sp>
      <p:sp>
        <p:nvSpPr>
          <p:cNvPr id="10485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2463" y="4995207"/>
            <a:ext cx="6400800" cy="1752600"/>
          </a:xfrm>
        </p:spPr>
        <p:txBody>
          <a:bodyPr>
            <a:normAutofit fontScale="96875" lnSpcReduction="20000"/>
          </a:bodyPr>
          <a:p>
            <a:r>
              <a:rPr lang="ru-RU">
                <a:solidFill>
                  <a:srgbClr val="000000"/>
                </a:solidFill>
              </a:rPr>
              <a:t>П</a:t>
            </a:r>
            <a:r>
              <a:rPr lang="ru-RU">
                <a:solidFill>
                  <a:srgbClr val="000000"/>
                </a:solidFill>
              </a:rPr>
              <a:t>о</a:t>
            </a:r>
            <a:r>
              <a:rPr lang="ru-RU">
                <a:solidFill>
                  <a:srgbClr val="000000"/>
                </a:solidFill>
              </a:rPr>
              <a:t>д</a:t>
            </a:r>
            <a:r>
              <a:rPr lang="ru-RU">
                <a:solidFill>
                  <a:srgbClr val="000000"/>
                </a:solidFill>
              </a:rPr>
              <a:t>готовил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в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спитатель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С</a:t>
            </a:r>
            <a:r>
              <a:rPr altLang="ru-RU" lang="ru-RU">
                <a:solidFill>
                  <a:srgbClr val="000000"/>
                </a:solidFill>
              </a:rPr>
              <a:t>м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л</a:t>
            </a:r>
            <a:r>
              <a:rPr altLang="ru-RU" lang="ru-RU">
                <a:solidFill>
                  <a:srgbClr val="000000"/>
                </a:solidFill>
              </a:rPr>
              <a:t>и</a:t>
            </a:r>
            <a:r>
              <a:rPr altLang="ru-RU" lang="ru-RU">
                <a:solidFill>
                  <a:srgbClr val="000000"/>
                </a:solidFill>
              </a:rPr>
              <a:t>н</a:t>
            </a:r>
            <a:r>
              <a:rPr altLang="ru-RU" lang="ru-RU">
                <a:solidFill>
                  <a:srgbClr val="000000"/>
                </a:solidFill>
              </a:rPr>
              <a:t>а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М</a:t>
            </a:r>
            <a:r>
              <a:rPr altLang="ru-RU" lang="en-US">
                <a:solidFill>
                  <a:srgbClr val="000000"/>
                </a:solidFill>
              </a:rPr>
              <a:t>.</a:t>
            </a:r>
            <a:r>
              <a:rPr altLang="ru-RU" lang="ru-RU">
                <a:solidFill>
                  <a:srgbClr val="000000"/>
                </a:solidFill>
              </a:rPr>
              <a:t>В</a:t>
            </a:r>
            <a:r>
              <a:rPr altLang="ru-RU" lang="en-US">
                <a:solidFill>
                  <a:srgbClr val="000000"/>
                </a:solidFill>
              </a:rPr>
              <a:t>.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Я</a:t>
            </a:r>
            <a:r>
              <a:rPr altLang="ru-RU" lang="ru-RU">
                <a:solidFill>
                  <a:srgbClr val="000000"/>
                </a:solidFill>
              </a:rPr>
              <a:t>р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славль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2</a:t>
            </a:r>
            <a:r>
              <a:rPr altLang="ru-RU" lang="en-US">
                <a:solidFill>
                  <a:srgbClr val="000000"/>
                </a:solidFill>
              </a:rPr>
              <a:t>0</a:t>
            </a:r>
            <a:r>
              <a:rPr altLang="ru-RU" lang="en-US">
                <a:solidFill>
                  <a:srgbClr val="000000"/>
                </a:solidFill>
              </a:rPr>
              <a:t>1</a:t>
            </a:r>
            <a:r>
              <a:rPr altLang="ru-RU" lang="en-US">
                <a:solidFill>
                  <a:srgbClr val="000000"/>
                </a:solidFill>
              </a:rPr>
              <a:t>4</a:t>
            </a:r>
            <a:r>
              <a:rPr altLang="ru-RU" lang="ru-RU">
                <a:solidFill>
                  <a:srgbClr val="000000"/>
                </a:solidFill>
              </a:rPr>
              <a:t>г</a:t>
            </a:r>
            <a:r>
              <a:rPr altLang="ru-RU" lang="en-US">
                <a:solidFill>
                  <a:srgbClr val="000000"/>
                </a:solidFill>
              </a:rPr>
              <a:t>.</a:t>
            </a:r>
            <a:r>
              <a:rPr altLang="ru-RU" lang="ru-RU">
                <a:solidFill>
                  <a:srgbClr val="000000"/>
                </a:solidFill>
              </a:rPr>
              <a:t>Г</a:t>
            </a:r>
            <a:r>
              <a:rPr altLang="ru-RU" lang="ru-RU">
                <a:solidFill>
                  <a:srgbClr val="000000"/>
                </a:solidFill>
              </a:rPr>
              <a:t>Б</a:t>
            </a:r>
            <a:r>
              <a:rPr altLang="ru-RU" lang="ru-RU">
                <a:solidFill>
                  <a:srgbClr val="000000"/>
                </a:solidFill>
              </a:rPr>
              <a:t>У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Д</a:t>
            </a:r>
            <a:r>
              <a:rPr altLang="ru-RU" lang="ru-RU">
                <a:solidFill>
                  <a:srgbClr val="000000"/>
                </a:solidFill>
              </a:rPr>
              <a:t>е</a:t>
            </a:r>
            <a:r>
              <a:rPr altLang="ru-RU" lang="ru-RU">
                <a:solidFill>
                  <a:srgbClr val="000000"/>
                </a:solidFill>
              </a:rPr>
              <a:t>тский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д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м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М</a:t>
            </a:r>
            <a:r>
              <a:rPr altLang="ru-RU" lang="ru-RU">
                <a:solidFill>
                  <a:srgbClr val="000000"/>
                </a:solidFill>
              </a:rPr>
              <a:t>Х</a:t>
            </a:r>
            <a:r>
              <a:rPr altLang="ru-RU" lang="ru-RU">
                <a:solidFill>
                  <a:srgbClr val="000000"/>
                </a:solidFill>
              </a:rPr>
              <a:t>В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и</a:t>
            </a:r>
            <a:r>
              <a:rPr altLang="ru-RU" lang="ru-RU">
                <a:solidFill>
                  <a:srgbClr val="000000"/>
                </a:solidFill>
              </a:rPr>
              <a:t>м</a:t>
            </a:r>
            <a:r>
              <a:rPr altLang="ru-RU" lang="ru-RU">
                <a:solidFill>
                  <a:srgbClr val="000000"/>
                </a:solidFill>
              </a:rPr>
              <a:t>ени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ru-RU">
                <a:solidFill>
                  <a:srgbClr val="000000"/>
                </a:solidFill>
              </a:rPr>
              <a:t>Н</a:t>
            </a:r>
            <a:r>
              <a:rPr altLang="ru-RU" lang="en-US">
                <a:solidFill>
                  <a:srgbClr val="000000"/>
                </a:solidFill>
              </a:rPr>
              <a:t>.</a:t>
            </a:r>
            <a:r>
              <a:rPr altLang="ru-RU" lang="ru-RU">
                <a:solidFill>
                  <a:srgbClr val="000000"/>
                </a:solidFill>
              </a:rPr>
              <a:t>Н</a:t>
            </a:r>
            <a:r>
              <a:rPr altLang="ru-RU" lang="en-US">
                <a:solidFill>
                  <a:srgbClr val="000000"/>
                </a:solidFill>
              </a:rPr>
              <a:t>.</a:t>
            </a:r>
            <a:r>
              <a:rPr altLang="ru-RU" lang="ru-RU">
                <a:solidFill>
                  <a:srgbClr val="000000"/>
                </a:solidFill>
              </a:rPr>
              <a:t>В</a:t>
            </a:r>
            <a:r>
              <a:rPr altLang="ru-RU" lang="ru-RU">
                <a:solidFill>
                  <a:srgbClr val="000000"/>
                </a:solidFill>
              </a:rPr>
              <a:t>и</a:t>
            </a:r>
            <a:r>
              <a:rPr altLang="ru-RU" lang="ru-RU">
                <a:solidFill>
                  <a:srgbClr val="000000"/>
                </a:solidFill>
              </a:rPr>
              <a:t>н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к</a:t>
            </a:r>
            <a:r>
              <a:rPr altLang="ru-RU" lang="ru-RU">
                <a:solidFill>
                  <a:srgbClr val="000000"/>
                </a:solidFill>
              </a:rPr>
              <a:t>у</a:t>
            </a:r>
            <a:r>
              <a:rPr altLang="ru-RU" lang="ru-RU">
                <a:solidFill>
                  <a:srgbClr val="000000"/>
                </a:solidFill>
              </a:rPr>
              <a:t>р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в</a:t>
            </a:r>
            <a:r>
              <a:rPr altLang="ru-RU" lang="ru-RU">
                <a:solidFill>
                  <a:srgbClr val="000000"/>
                </a:solidFill>
              </a:rPr>
              <a:t>о</a:t>
            </a:r>
            <a:r>
              <a:rPr altLang="ru-RU" lang="ru-RU">
                <a:solidFill>
                  <a:srgbClr val="000000"/>
                </a:solidFill>
              </a:rPr>
              <a:t>й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r>
              <a:rPr altLang="ru-RU" lang="en-US">
                <a:solidFill>
                  <a:srgbClr val="000000"/>
                </a:solidFill>
              </a:rPr>
              <a:t> 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sp>
        <p:nvSpPr>
          <p:cNvPr id="1048610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ctr">
              <a:buNone/>
            </a:pPr>
            <a:r>
              <a:rPr dirty="0" sz="4400" lang="ru-RU" smtClean="0"/>
              <a:t>Глубочайшая ошибка – использование контакта глаз для выражения порицания и наказания ребенка.</a:t>
            </a:r>
            <a:endParaRPr dirty="0" sz="4400"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pic>
        <p:nvPicPr>
          <p:cNvPr id="2097155" name="Содержимое 3" descr="сем2.jpe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214414" y="1000108"/>
            <a:ext cx="6578290" cy="437755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p>
            <a:r>
              <a:rPr dirty="0" sz="3600" lang="ru-RU" smtClean="0"/>
              <a:t>Физический контакт.</a:t>
            </a:r>
            <a:endParaRPr dirty="0" sz="3600" lang="ru-RU"/>
          </a:p>
        </p:txBody>
      </p:sp>
      <p:sp>
        <p:nvSpPr>
          <p:cNvPr id="104861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6875" lnSpcReduction="20000"/>
          </a:bodyPr>
          <a:p>
            <a:r>
              <a:rPr dirty="0" lang="ru-RU" smtClean="0"/>
              <a:t> </a:t>
            </a:r>
            <a:r>
              <a:rPr dirty="0" i="1" lang="ru-RU"/>
              <a:t>просто дотронуться, погладить по голове, потрепать по волосам – все это подкрепляет эмоциональную уверенность ребенка и дает возможность проявить на деле свою безоговорочную любовь к нему. </a:t>
            </a:r>
            <a:r>
              <a:rPr dirty="0" lang="ru-RU" smtClean="0"/>
              <a:t>Ребенок может запомнить на всю жизнь, как мать и отец в детстве  целовали его на ночь, их колыбельные песни, ласковые слова, прикосновения и прочие проявления искреннего родительского чувства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pic>
        <p:nvPicPr>
          <p:cNvPr id="2097156" name="Содержимое 3" descr="се3.jpe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214414" y="428604"/>
            <a:ext cx="6936427" cy="554914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sz="3600" lang="ru-RU" smtClean="0"/>
              <a:t>Пристальное внимание</a:t>
            </a:r>
            <a:endParaRPr dirty="0" sz="3600" lang="ru-RU"/>
          </a:p>
        </p:txBody>
      </p:sp>
      <p:sp>
        <p:nvSpPr>
          <p:cNvPr id="1048616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endParaRPr dirty="0" lang="ru-RU"/>
          </a:p>
          <a:p>
            <a:r>
              <a:rPr dirty="0" lang="ru-RU"/>
              <a:t>Родители  полностью сконцентрированы на своем ребенке (и на каждом по отдельности, если их несколько). Это жизненно важно для развития самооценки у ребенка, влияет на способности правильно относиться к </a:t>
            </a:r>
            <a:r>
              <a:rPr dirty="0" lang="ru-RU" smtClean="0"/>
              <a:t>другим людям.</a:t>
            </a:r>
            <a:endParaRPr dirty="0"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pic>
        <p:nvPicPr>
          <p:cNvPr id="2097153" name="Содержимое 3" descr="с5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1000100" y="642918"/>
            <a:ext cx="7116411" cy="474427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Дисциплина</a:t>
            </a:r>
            <a:endParaRPr dirty="0" lang="ru-RU"/>
          </a:p>
        </p:txBody>
      </p:sp>
      <p:sp>
        <p:nvSpPr>
          <p:cNvPr id="1048589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p>
            <a:pPr>
              <a:buNone/>
            </a:pPr>
            <a:endParaRPr dirty="0" lang="ru-RU"/>
          </a:p>
          <a:p>
            <a:pPr algn="ctr">
              <a:buNone/>
            </a:pPr>
            <a:r>
              <a:rPr dirty="0" lang="ru-RU" smtClean="0"/>
              <a:t>Воспитание дисциплины у ребенка следует понимать  как тренировки психики ума и характера,  для того чтобы  он вырос конструктивно мыслящим и  действующим членом общества, умеющим контролировать себя. 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pic>
        <p:nvPicPr>
          <p:cNvPr id="2097152" name="Содержимое 3" descr="семья 6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951229" y="1142984"/>
            <a:ext cx="7241541" cy="498317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p>
            <a:pPr algn="ctr">
              <a:buNone/>
            </a:pPr>
            <a:r>
              <a:rPr dirty="0" lang="ru-RU"/>
              <a:t>Уважайте  в своем ребенке личность, постарайтесь привить любовь к себе на основе дружбы и взаимопонимания. В родителях ребенок должен видеть не диктатора, а нежно любящего, заботливого друга и наставника в жизни.</a:t>
            </a:r>
          </a:p>
          <a:p>
            <a:endParaRPr dirty="0" lang="ru-RU" smtClean="0"/>
          </a:p>
          <a:p>
            <a:endParaRPr dirty="0" lang="ru-RU"/>
          </a:p>
          <a:p>
            <a:pPr algn="ctr">
              <a:buNone/>
            </a:pPr>
            <a:r>
              <a:rPr dirty="0" sz="4400" lang="ru-RU" smtClean="0"/>
              <a:t>Спасибо, за внимания!</a:t>
            </a:r>
            <a:endParaRPr dirty="0" sz="4400"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928818"/>
          </a:xfrm>
        </p:spPr>
        <p:txBody>
          <a:bodyPr>
            <a:noAutofit/>
          </a:bodyPr>
          <a:p>
            <a:r>
              <a:rPr dirty="0" sz="4800" lang="ru-RU" smtClean="0"/>
              <a:t/>
            </a:r>
            <a:br>
              <a:rPr dirty="0" sz="4800" lang="ru-RU" smtClean="0"/>
            </a:br>
            <a:r>
              <a:rPr dirty="0" sz="4800" lang="ru-RU" smtClean="0"/>
              <a:t/>
            </a:r>
            <a:br>
              <a:rPr dirty="0" sz="4800" lang="ru-RU" smtClean="0"/>
            </a:br>
            <a:r>
              <a:rPr dirty="0" sz="4800" lang="ru-RU" smtClean="0"/>
              <a:t/>
            </a:r>
            <a:br>
              <a:rPr dirty="0" sz="4800" lang="ru-RU" smtClean="0"/>
            </a:br>
            <a:r>
              <a:rPr dirty="0" sz="4800" lang="ru-RU" smtClean="0"/>
              <a:t/>
            </a:r>
            <a:br>
              <a:rPr dirty="0" sz="4800" lang="ru-RU" smtClean="0"/>
            </a:br>
            <a:r>
              <a:rPr dirty="0" sz="4800" lang="ru-RU" smtClean="0"/>
              <a:t>Именно </a:t>
            </a:r>
            <a:r>
              <a:rPr dirty="0" sz="4800" lang="ru-RU"/>
              <a:t>в семье зарождаются основы общения  ребенка с окружающим людьми, формируется характер, закрепляются правила поведения. </a:t>
            </a:r>
          </a:p>
        </p:txBody>
      </p:sp>
      <p:sp>
        <p:nvSpPr>
          <p:cNvPr id="1048599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p>
            <a:endParaRPr dirty="0" sz="3600" lang="ru-RU" smtClean="0"/>
          </a:p>
          <a:p>
            <a:endParaRPr dirty="0" sz="3600" lang="ru-RU"/>
          </a:p>
          <a:p>
            <a:endParaRPr dirty="0"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sp>
        <p:nvSpPr>
          <p:cNvPr id="1048601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83245"/>
          </a:xfrm>
        </p:spPr>
        <p:txBody>
          <a:bodyPr/>
          <a:p>
            <a:pPr algn="ctr">
              <a:buNone/>
            </a:pPr>
            <a:r>
              <a:rPr dirty="0" sz="4000" lang="ru-RU" smtClean="0"/>
              <a:t>Современные исследования показывают, что у работающих родителей </a:t>
            </a:r>
            <a:r>
              <a:rPr b="1" dirty="0" sz="4000" lang="ru-RU" smtClean="0"/>
              <a:t>на воспитание детей ежедневно остается в среднем 17 минут. </a:t>
            </a:r>
            <a:r>
              <a:rPr dirty="0" sz="4000" lang="ru-RU" smtClean="0"/>
              <a:t>И чаще всего родители тратят   их на проверку уроков или чтение нотаций.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p>
            <a:pPr algn="ctr">
              <a:buNone/>
            </a:pPr>
            <a:r>
              <a:rPr dirty="0" sz="4400" lang="ru-RU"/>
              <a:t>Семейное воспитание – это не мораль и нотации, а постоянное общение с ребенком при условии соблюдения общечеловеческой морали.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sp>
        <p:nvSpPr>
          <p:cNvPr id="104860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pPr algn="ctr"/>
            <a:r>
              <a:rPr dirty="0" sz="4000" i="1" lang="ru-RU" smtClean="0"/>
              <a:t>«Величайшая ошибка, какую только можно сделать в деле воспитания – чересчур торопиться» - сказал  известный педагог прошлого Руссо. Кто не может взять лаской, не сможет взять и строгостью.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/>
          </a:p>
        </p:txBody>
      </p:sp>
      <p:pic>
        <p:nvPicPr>
          <p:cNvPr id="2097154" name="Содержимое 5" descr="семья1.jpe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85786" y="214290"/>
            <a:ext cx="7557682" cy="60521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3750" lnSpcReduction="10000"/>
          </a:bodyPr>
          <a:p>
            <a:pPr algn="ctr">
              <a:buNone/>
            </a:pPr>
            <a:r>
              <a:rPr dirty="0" sz="4000" lang="ru-RU" u="sng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Родители должны понять, что дети отражают любовь:</a:t>
            </a:r>
            <a:r>
              <a:rPr dirty="0" sz="4000" lang="ru-RU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если они ее получают, они же ее возвращают. Безоговорочная любовь отражается безоговорочно, а условная любовь и возвращается условно (например, ребенок только иногда делает то, что от него хотят родители, когда они выполняют его требования).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96875" lnSpcReduction="10000"/>
          </a:bodyPr>
          <a:p>
            <a:pPr algn="ctr">
              <a:buNone/>
            </a:pPr>
            <a:r>
              <a:rPr b="1" dirty="0" lang="ru-RU"/>
              <a:t>Существует  четыре основные передачи безусловной  любви</a:t>
            </a:r>
            <a:r>
              <a:rPr b="1" dirty="0" lang="ru-RU" smtClean="0"/>
              <a:t>:</a:t>
            </a:r>
          </a:p>
          <a:p>
            <a:r>
              <a:rPr dirty="0" lang="ru-RU" smtClean="0"/>
              <a:t> </a:t>
            </a:r>
            <a:r>
              <a:rPr dirty="0" lang="ru-RU"/>
              <a:t>контакт «глаза в глаза</a:t>
            </a:r>
            <a:r>
              <a:rPr dirty="0" lang="ru-RU" smtClean="0"/>
              <a:t>»,</a:t>
            </a:r>
          </a:p>
          <a:p>
            <a:r>
              <a:rPr dirty="0" lang="ru-RU" smtClean="0"/>
              <a:t> </a:t>
            </a:r>
            <a:r>
              <a:rPr dirty="0" lang="ru-RU"/>
              <a:t>физический контакт</a:t>
            </a:r>
            <a:r>
              <a:rPr dirty="0" lang="ru-RU" smtClean="0"/>
              <a:t>,</a:t>
            </a:r>
          </a:p>
          <a:p>
            <a:r>
              <a:rPr dirty="0" lang="ru-RU" smtClean="0"/>
              <a:t> </a:t>
            </a:r>
            <a:r>
              <a:rPr dirty="0" lang="ru-RU"/>
              <a:t>пристальное внимание </a:t>
            </a:r>
            <a:endParaRPr dirty="0" lang="ru-RU" smtClean="0"/>
          </a:p>
          <a:p>
            <a:r>
              <a:rPr dirty="0" lang="ru-RU" smtClean="0"/>
              <a:t> </a:t>
            </a:r>
            <a:r>
              <a:rPr dirty="0" lang="ru-RU"/>
              <a:t>дисциплина. </a:t>
            </a:r>
            <a:endParaRPr dirty="0" lang="ru-RU" smtClean="0"/>
          </a:p>
          <a:p>
            <a:r>
              <a:rPr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Все </a:t>
            </a:r>
            <a:r>
              <a:rPr dirty="0" lang="ru-RU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эти пункты  одинаково важны и не «</a:t>
            </a:r>
            <a:r>
              <a:rPr dirty="0" lang="ru-RU" err="1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dirty="0" lang="ru-RU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работают» один без другого, </a:t>
            </a:r>
            <a:r>
              <a:rPr dirty="0" lang="ru-RU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dirty="0" lang="ru-RU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– то  одно за счет другого. Очень важно не путать дисциплину с наказанием: это отнюдь не синонимы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6875" lnSpcReduction="10000"/>
          </a:bodyPr>
          <a:p>
            <a:pPr algn="ctr">
              <a:buNone/>
            </a:pPr>
            <a:r>
              <a:rPr dirty="0" lang="ru-RU"/>
              <a:t>Контакт «глаза в глаза». </a:t>
            </a:r>
          </a:p>
          <a:p>
            <a:r>
              <a:rPr dirty="0" lang="ru-RU"/>
              <a:t>Он важен не только для установления  взаимосвязи, но  (и это существенно!) для удовлетворения эмоциональных потребностей ребенка. </a:t>
            </a:r>
            <a:r>
              <a:rPr b="1" dirty="0" lang="ru-RU"/>
              <a:t>Чем больше и чаще родители смотрят ребенку в глаза, выражая свою  безусловную любовь, тем полнее эмоциональный резервуар ребенка</a:t>
            </a:r>
            <a:r>
              <a:rPr dirty="0" lang="ru-RU"/>
              <a:t>. Глубочайшая ошибка – использование контакта глаз для выражения порицания и наказания ребенка.</a:t>
            </a:r>
          </a:p>
          <a:p>
            <a:endParaRPr dirty="0"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Microsoft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Роль семьи в воспитания ребенка.</dc:title>
  <dc:creator>Home</dc:creator>
  <cp:lastModifiedBy>Валерий</cp:lastModifiedBy>
  <dcterms:created xsi:type="dcterms:W3CDTF">2014-04-22T03:54:13Z</dcterms:created>
  <dcterms:modified xsi:type="dcterms:W3CDTF">2018-08-23T22:28:29Z</dcterms:modified>
</cp:coreProperties>
</file>